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handoutMasterIdLst>
    <p:handoutMasterId r:id="rId28"/>
  </p:handoutMasterIdLst>
  <p:sldIdLst>
    <p:sldId id="290" r:id="rId2"/>
    <p:sldId id="326" r:id="rId3"/>
    <p:sldId id="304" r:id="rId4"/>
    <p:sldId id="331" r:id="rId5"/>
    <p:sldId id="336" r:id="rId6"/>
    <p:sldId id="287" r:id="rId7"/>
    <p:sldId id="317" r:id="rId8"/>
    <p:sldId id="352" r:id="rId9"/>
    <p:sldId id="354" r:id="rId10"/>
    <p:sldId id="329" r:id="rId11"/>
    <p:sldId id="328" r:id="rId12"/>
    <p:sldId id="298" r:id="rId13"/>
    <p:sldId id="355" r:id="rId14"/>
    <p:sldId id="330" r:id="rId15"/>
    <p:sldId id="347" r:id="rId16"/>
    <p:sldId id="335" r:id="rId17"/>
    <p:sldId id="340" r:id="rId18"/>
    <p:sldId id="343" r:id="rId19"/>
    <p:sldId id="341" r:id="rId20"/>
    <p:sldId id="351" r:id="rId21"/>
    <p:sldId id="348" r:id="rId22"/>
    <p:sldId id="353" r:id="rId23"/>
    <p:sldId id="342" r:id="rId24"/>
    <p:sldId id="310" r:id="rId25"/>
    <p:sldId id="337" r:id="rId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52" userDrawn="1">
          <p15:clr>
            <a:srgbClr val="A4A3A4"/>
          </p15:clr>
        </p15:guide>
        <p15:guide id="3" orient="horz" pos="486">
          <p15:clr>
            <a:srgbClr val="A4A3A4"/>
          </p15:clr>
        </p15:guide>
        <p15:guide id="4" pos="13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an hand" initials="bh"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5FCF"/>
    <a:srgbClr val="00FF00"/>
    <a:srgbClr val="000000"/>
    <a:srgbClr val="FFFF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70" autoAdjust="0"/>
    <p:restoredTop sz="79056" autoAdjust="0"/>
  </p:normalViewPr>
  <p:slideViewPr>
    <p:cSldViewPr snapToGrid="0" showGuides="1">
      <p:cViewPr varScale="1">
        <p:scale>
          <a:sx n="92" d="100"/>
          <a:sy n="92" d="100"/>
        </p:scale>
        <p:origin x="1956" y="66"/>
      </p:cViewPr>
      <p:guideLst>
        <p:guide orient="horz" pos="2160"/>
        <p:guide pos="2952"/>
        <p:guide orient="horz" pos="486"/>
        <p:guide pos="132"/>
      </p:guideLst>
    </p:cSldViewPr>
  </p:slideViewPr>
  <p:outlineViewPr>
    <p:cViewPr>
      <p:scale>
        <a:sx n="33" d="100"/>
        <a:sy n="33" d="100"/>
      </p:scale>
      <p:origin x="0" y="3888"/>
    </p:cViewPr>
    <p:sldLst>
      <p:sld r:id="rId1" collapse="1"/>
    </p:sldLst>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99" d="100"/>
          <a:sy n="99" d="100"/>
        </p:scale>
        <p:origin x="3528"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45" cy="464205"/>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sz="quarter" idx="1"/>
          </p:nvPr>
        </p:nvSpPr>
        <p:spPr>
          <a:xfrm>
            <a:off x="3970734" y="1"/>
            <a:ext cx="3038145" cy="464205"/>
          </a:xfrm>
          <a:prstGeom prst="rect">
            <a:avLst/>
          </a:prstGeom>
        </p:spPr>
        <p:txBody>
          <a:bodyPr vert="horz" lIns="88139" tIns="44070" rIns="88139" bIns="44070" rtlCol="0"/>
          <a:lstStyle>
            <a:lvl1pPr algn="r">
              <a:defRPr sz="1200"/>
            </a:lvl1pPr>
          </a:lstStyle>
          <a:p>
            <a:fld id="{FE7CF3FB-C2DF-4D0A-9E0C-454D8E5C8717}" type="datetimeFigureOut">
              <a:rPr lang="en-US" smtClean="0"/>
              <a:t>4/22/2015</a:t>
            </a:fld>
            <a:endParaRPr lang="en-US"/>
          </a:p>
        </p:txBody>
      </p:sp>
      <p:sp>
        <p:nvSpPr>
          <p:cNvPr id="4" name="Footer Placeholder 3"/>
          <p:cNvSpPr>
            <a:spLocks noGrp="1"/>
          </p:cNvSpPr>
          <p:nvPr>
            <p:ph type="ftr" sz="quarter" idx="2"/>
          </p:nvPr>
        </p:nvSpPr>
        <p:spPr>
          <a:xfrm>
            <a:off x="0" y="8830659"/>
            <a:ext cx="3038145" cy="464205"/>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p:cNvSpPr>
            <a:spLocks noGrp="1"/>
          </p:cNvSpPr>
          <p:nvPr>
            <p:ph type="sldNum" sz="quarter" idx="3"/>
          </p:nvPr>
        </p:nvSpPr>
        <p:spPr>
          <a:xfrm>
            <a:off x="3970734" y="8830659"/>
            <a:ext cx="3038145" cy="464205"/>
          </a:xfrm>
          <a:prstGeom prst="rect">
            <a:avLst/>
          </a:prstGeom>
        </p:spPr>
        <p:txBody>
          <a:bodyPr vert="horz" lIns="88139" tIns="44070" rIns="88139" bIns="44070" rtlCol="0" anchor="b"/>
          <a:lstStyle>
            <a:lvl1pPr algn="r">
              <a:defRPr sz="1200"/>
            </a:lvl1pPr>
          </a:lstStyle>
          <a:p>
            <a:fld id="{51DBE220-474C-451E-96CD-9FE2174B0D57}" type="slidenum">
              <a:rPr lang="en-US" smtClean="0"/>
              <a:t>‹#›</a:t>
            </a:fld>
            <a:endParaRPr lang="en-US"/>
          </a:p>
        </p:txBody>
      </p:sp>
    </p:spTree>
    <p:extLst>
      <p:ext uri="{BB962C8B-B14F-4D97-AF65-F5344CB8AC3E}">
        <p14:creationId xmlns:p14="http://schemas.microsoft.com/office/powerpoint/2010/main" val="25292880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611E2FBC-7AEF-470F-9736-523CAD4F869E}" type="datetimeFigureOut">
              <a:rPr lang="en-US" smtClean="0"/>
              <a:t>4/22/2015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A3A2D905-8863-42D7-ACC2-1C2CD2C65A7A}" type="slidenum">
              <a:rPr lang="en-US" smtClean="0"/>
              <a:t>‹#›</a:t>
            </a:fld>
            <a:endParaRPr lang="en-US"/>
          </a:p>
        </p:txBody>
      </p:sp>
    </p:spTree>
    <p:extLst>
      <p:ext uri="{BB962C8B-B14F-4D97-AF65-F5344CB8AC3E}">
        <p14:creationId xmlns:p14="http://schemas.microsoft.com/office/powerpoint/2010/main" val="918155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We</a:t>
            </a:r>
            <a:r>
              <a:rPr lang="en-US" baseline="0" dirty="0" smtClean="0"/>
              <a:t> want to thank</a:t>
            </a:r>
            <a:r>
              <a:rPr lang="en-US" b="1" baseline="0" dirty="0" smtClean="0"/>
              <a:t> Woody &amp; Cindy Schmidt </a:t>
            </a:r>
            <a:r>
              <a:rPr lang="en-US" baseline="0" dirty="0" smtClean="0"/>
              <a:t>for bringing us all here and for making our past year </a:t>
            </a:r>
            <a:r>
              <a:rPr lang="en-US" b="1" u="sng" baseline="0" dirty="0" smtClean="0"/>
              <a:t>very productive</a:t>
            </a:r>
            <a:r>
              <a:rPr lang="en-US" baseline="0" dirty="0" smtClean="0"/>
              <a:t>.</a:t>
            </a:r>
          </a:p>
          <a:p>
            <a:endParaRPr lang="en-US" baseline="0" dirty="0" smtClean="0"/>
          </a:p>
        </p:txBody>
      </p:sp>
      <p:sp>
        <p:nvSpPr>
          <p:cNvPr id="4" name="Slide Number Placeholder 3"/>
          <p:cNvSpPr>
            <a:spLocks noGrp="1"/>
          </p:cNvSpPr>
          <p:nvPr>
            <p:ph type="sldNum" sz="quarter" idx="10"/>
          </p:nvPr>
        </p:nvSpPr>
        <p:spPr/>
        <p:txBody>
          <a:bodyPr/>
          <a:lstStyle/>
          <a:p>
            <a:fld id="{A3A2D905-8863-42D7-ACC2-1C2CD2C65A7A}" type="slidenum">
              <a:rPr lang="en-US" smtClean="0"/>
              <a:t>1</a:t>
            </a:fld>
            <a:endParaRPr lang="en-US"/>
          </a:p>
        </p:txBody>
      </p:sp>
    </p:spTree>
    <p:extLst>
      <p:ext uri="{BB962C8B-B14F-4D97-AF65-F5344CB8AC3E}">
        <p14:creationId xmlns:p14="http://schemas.microsoft.com/office/powerpoint/2010/main" val="370852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double whammy</a:t>
            </a:r>
          </a:p>
          <a:p>
            <a:endParaRPr lang="en-US" dirty="0" smtClean="0"/>
          </a:p>
          <a:p>
            <a:r>
              <a:rPr lang="en-US" sz="1200" dirty="0" smtClean="0">
                <a:solidFill>
                  <a:srgbClr val="FFFF00"/>
                </a:solidFill>
              </a:rPr>
              <a:t>Predicted future vulnerability was negatively correlated with genetic diversity (</a:t>
            </a:r>
            <a:r>
              <a:rPr lang="en-US" sz="1200" i="1" dirty="0" smtClean="0">
                <a:solidFill>
                  <a:srgbClr val="FFFF00"/>
                </a:solidFill>
              </a:rPr>
              <a:t>r </a:t>
            </a:r>
            <a:r>
              <a:rPr lang="en-US" sz="1200" dirty="0" smtClean="0">
                <a:solidFill>
                  <a:srgbClr val="FFFF00"/>
                </a:solidFill>
              </a:rPr>
              <a:t> = -0.45 – -0.61; </a:t>
            </a:r>
            <a:r>
              <a:rPr lang="en-US" sz="1200" i="1" dirty="0" smtClean="0">
                <a:solidFill>
                  <a:srgbClr val="FFFF00"/>
                </a:solidFill>
              </a:rPr>
              <a:t>P</a:t>
            </a:r>
            <a:r>
              <a:rPr lang="en-US" sz="1200" dirty="0" smtClean="0">
                <a:solidFill>
                  <a:srgbClr val="FFFF00"/>
                </a:solidFill>
              </a:rPr>
              <a:t> &lt; 0.026); </a:t>
            </a:r>
            <a:endParaRPr lang="en-US" dirty="0"/>
          </a:p>
        </p:txBody>
      </p:sp>
      <p:sp>
        <p:nvSpPr>
          <p:cNvPr id="4" name="Slide Number Placeholder 3"/>
          <p:cNvSpPr>
            <a:spLocks noGrp="1"/>
          </p:cNvSpPr>
          <p:nvPr>
            <p:ph type="sldNum" sz="quarter" idx="10"/>
          </p:nvPr>
        </p:nvSpPr>
        <p:spPr/>
        <p:txBody>
          <a:bodyPr/>
          <a:lstStyle/>
          <a:p>
            <a:fld id="{A3A2D905-8863-42D7-ACC2-1C2CD2C65A7A}" type="slidenum">
              <a:rPr lang="en-US" smtClean="0"/>
              <a:t>12</a:t>
            </a:fld>
            <a:endParaRPr lang="en-US"/>
          </a:p>
        </p:txBody>
      </p:sp>
    </p:spTree>
    <p:extLst>
      <p:ext uri="{BB962C8B-B14F-4D97-AF65-F5344CB8AC3E}">
        <p14:creationId xmlns:p14="http://schemas.microsoft.com/office/powerpoint/2010/main" val="2144396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A2D905-8863-42D7-ACC2-1C2CD2C65A7A}" type="slidenum">
              <a:rPr lang="en-US" smtClean="0"/>
              <a:t>14</a:t>
            </a:fld>
            <a:endParaRPr lang="en-US"/>
          </a:p>
        </p:txBody>
      </p:sp>
    </p:spTree>
    <p:extLst>
      <p:ext uri="{BB962C8B-B14F-4D97-AF65-F5344CB8AC3E}">
        <p14:creationId xmlns:p14="http://schemas.microsoft.com/office/powerpoint/2010/main" val="4022418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Genetic</a:t>
            </a:r>
            <a:r>
              <a:rPr lang="en-US" baseline="0" dirty="0" smtClean="0"/>
              <a:t> data is becoming more widely available and thus should be considered and used in CCVAs.</a:t>
            </a:r>
          </a:p>
          <a:p>
            <a:endParaRPr lang="en-US" dirty="0" smtClean="0"/>
          </a:p>
          <a:p>
            <a:r>
              <a:rPr lang="en-US" dirty="0" smtClean="0"/>
              <a:t>It</a:t>
            </a:r>
            <a:r>
              <a:rPr lang="en-US" baseline="0" dirty="0" smtClean="0"/>
              <a:t> is encouraging that we did find strong correlations. </a:t>
            </a:r>
            <a:endParaRPr lang="en-US" dirty="0"/>
          </a:p>
        </p:txBody>
      </p:sp>
      <p:sp>
        <p:nvSpPr>
          <p:cNvPr id="4" name="Slide Number Placeholder 3"/>
          <p:cNvSpPr>
            <a:spLocks noGrp="1"/>
          </p:cNvSpPr>
          <p:nvPr>
            <p:ph type="sldNum" sz="quarter" idx="10"/>
          </p:nvPr>
        </p:nvSpPr>
        <p:spPr/>
        <p:txBody>
          <a:bodyPr/>
          <a:lstStyle/>
          <a:p>
            <a:fld id="{A3A2D905-8863-42D7-ACC2-1C2CD2C65A7A}" type="slidenum">
              <a:rPr lang="en-US" smtClean="0"/>
              <a:t>15</a:t>
            </a:fld>
            <a:endParaRPr lang="en-US"/>
          </a:p>
        </p:txBody>
      </p:sp>
    </p:spTree>
    <p:extLst>
      <p:ext uri="{BB962C8B-B14F-4D97-AF65-F5344CB8AC3E}">
        <p14:creationId xmlns:p14="http://schemas.microsoft.com/office/powerpoint/2010/main" val="1915954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r>
              <a:rPr lang="en-US" baseline="0" dirty="0" smtClean="0"/>
              <a:t> above, it was encouraging that even with simple models we found a strong correlation.</a:t>
            </a:r>
          </a:p>
          <a:p>
            <a:endParaRPr lang="en-US" baseline="0" dirty="0" smtClean="0"/>
          </a:p>
        </p:txBody>
      </p:sp>
      <p:sp>
        <p:nvSpPr>
          <p:cNvPr id="4" name="Slide Number Placeholder 3"/>
          <p:cNvSpPr>
            <a:spLocks noGrp="1"/>
          </p:cNvSpPr>
          <p:nvPr>
            <p:ph type="sldNum" sz="quarter" idx="10"/>
          </p:nvPr>
        </p:nvSpPr>
        <p:spPr/>
        <p:txBody>
          <a:bodyPr/>
          <a:lstStyle/>
          <a:p>
            <a:fld id="{A3A2D905-8863-42D7-ACC2-1C2CD2C65A7A}" type="slidenum">
              <a:rPr lang="en-US" smtClean="0"/>
              <a:t>16</a:t>
            </a:fld>
            <a:endParaRPr lang="en-US"/>
          </a:p>
        </p:txBody>
      </p:sp>
    </p:spTree>
    <p:extLst>
      <p:ext uri="{BB962C8B-B14F-4D97-AF65-F5344CB8AC3E}">
        <p14:creationId xmlns:p14="http://schemas.microsoft.com/office/powerpoint/2010/main" val="3964918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used our understanding</a:t>
            </a:r>
            <a:r>
              <a:rPr lang="en-US" baseline="0" dirty="0" smtClean="0"/>
              <a:t> from answering the first two questions to conduct a pilot CCVA for steelhead and bull trout. Again, we wanted to answer this question of how does the inclusion of different data types change CCVA results. </a:t>
            </a:r>
            <a:endParaRPr lang="en-US" dirty="0" smtClean="0"/>
          </a:p>
          <a:p>
            <a:endParaRPr lang="en-US" baseline="0" dirty="0" smtClean="0"/>
          </a:p>
          <a:p>
            <a:r>
              <a:rPr lang="en-US" baseline="0" dirty="0" smtClean="0"/>
              <a:t>Those 4 major categories are highlighted here.   </a:t>
            </a:r>
            <a:endParaRPr lang="en-US" dirty="0"/>
          </a:p>
        </p:txBody>
      </p:sp>
      <p:sp>
        <p:nvSpPr>
          <p:cNvPr id="4" name="Slide Number Placeholder 3"/>
          <p:cNvSpPr>
            <a:spLocks noGrp="1"/>
          </p:cNvSpPr>
          <p:nvPr>
            <p:ph type="sldNum" sz="quarter" idx="10"/>
          </p:nvPr>
        </p:nvSpPr>
        <p:spPr/>
        <p:txBody>
          <a:bodyPr/>
          <a:lstStyle/>
          <a:p>
            <a:fld id="{A3A2D905-8863-42D7-ACC2-1C2CD2C65A7A}" type="slidenum">
              <a:rPr lang="en-US" smtClean="0"/>
              <a:t>20</a:t>
            </a:fld>
            <a:endParaRPr lang="en-US"/>
          </a:p>
        </p:txBody>
      </p:sp>
    </p:spTree>
    <p:extLst>
      <p:ext uri="{BB962C8B-B14F-4D97-AF65-F5344CB8AC3E}">
        <p14:creationId xmlns:p14="http://schemas.microsoft.com/office/powerpoint/2010/main" val="3779977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smtClean="0"/>
              <a:t>Two greatest needs to improve</a:t>
            </a:r>
            <a:r>
              <a:rPr lang="en-US" baseline="0" smtClean="0"/>
              <a:t> CCVAs  (1) conceptual understanding and frame work  (as in Wade et al. in review)</a:t>
            </a:r>
            <a:endParaRPr lang="en-US" smtClean="0"/>
          </a:p>
          <a:p>
            <a:pPr defTabSz="881390">
              <a:defRPr/>
            </a:pPr>
            <a:r>
              <a:rPr lang="en-US" smtClean="0"/>
              <a:t>No clearMuch promise as conservation management tool in the face of considerable uncertainty, the assessment process is often not well-grounded in conservation science</a:t>
            </a:r>
          </a:p>
          <a:p>
            <a:endParaRPr lang="en-US" smtClean="0"/>
          </a:p>
          <a:p>
            <a:pPr defTabSz="881390">
              <a:defRPr/>
            </a:pPr>
            <a:r>
              <a:rPr lang="en-US" smtClean="0">
                <a:solidFill>
                  <a:srgbClr val="FFFF00"/>
                </a:solidFill>
              </a:rPr>
              <a:t>Conceptual model of hypothesized stressors to bull trout</a:t>
            </a:r>
          </a:p>
          <a:p>
            <a:endParaRPr lang="en-US" smtClean="0"/>
          </a:p>
          <a:p>
            <a:r>
              <a:rPr lang="en-US" smtClean="0"/>
              <a:t> a. integrating data on habitat quality, demography, &amp; genetics to 	better reflect climatic sensitivity and adaptive capacity.</a:t>
            </a:r>
            <a:endParaRPr lang="en-US" dirty="0"/>
          </a:p>
        </p:txBody>
      </p:sp>
      <p:sp>
        <p:nvSpPr>
          <p:cNvPr id="4" name="Slide Number Placeholder 3"/>
          <p:cNvSpPr>
            <a:spLocks noGrp="1"/>
          </p:cNvSpPr>
          <p:nvPr>
            <p:ph type="sldNum" sz="quarter" idx="10"/>
          </p:nvPr>
        </p:nvSpPr>
        <p:spPr/>
        <p:txBody>
          <a:bodyPr/>
          <a:lstStyle/>
          <a:p>
            <a:fld id="{A3A2D905-8863-42D7-ACC2-1C2CD2C65A7A}" type="slidenum">
              <a:rPr lang="en-US" smtClean="0"/>
              <a:t>22</a:t>
            </a:fld>
            <a:endParaRPr lang="en-US"/>
          </a:p>
        </p:txBody>
      </p:sp>
    </p:spTree>
    <p:extLst>
      <p:ext uri="{BB962C8B-B14F-4D97-AF65-F5344CB8AC3E}">
        <p14:creationId xmlns:p14="http://schemas.microsoft.com/office/powerpoint/2010/main" val="649304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A2D905-8863-42D7-ACC2-1C2CD2C65A7A}" type="slidenum">
              <a:rPr lang="en-US" smtClean="0"/>
              <a:t>24</a:t>
            </a:fld>
            <a:endParaRPr lang="en-US"/>
          </a:p>
        </p:txBody>
      </p:sp>
    </p:spTree>
    <p:extLst>
      <p:ext uri="{BB962C8B-B14F-4D97-AF65-F5344CB8AC3E}">
        <p14:creationId xmlns:p14="http://schemas.microsoft.com/office/powerpoint/2010/main" val="3061451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2:00 (3.5 total at end)</a:t>
            </a:r>
          </a:p>
          <a:p>
            <a:r>
              <a:rPr lang="en-US" sz="1100" dirty="0" smtClean="0"/>
              <a:t>Two of our challenges to conducting CCVAs</a:t>
            </a:r>
            <a:r>
              <a:rPr lang="en-US" sz="1100" baseline="0" dirty="0" smtClean="0"/>
              <a:t> </a:t>
            </a:r>
            <a:r>
              <a:rPr lang="en-US" sz="1100" dirty="0" smtClean="0"/>
              <a:t>were that the approach </a:t>
            </a:r>
            <a:r>
              <a:rPr lang="en-US" sz="1100" dirty="0" err="1" smtClean="0"/>
              <a:t>lackes</a:t>
            </a:r>
            <a:r>
              <a:rPr lang="en-US" sz="1100" dirty="0" smtClean="0"/>
              <a:t> conceptual understanding and a framework to actually plan &amp; conduct</a:t>
            </a:r>
            <a:r>
              <a:rPr lang="en-US" sz="1100" baseline="0" dirty="0" smtClean="0"/>
              <a:t> a CCVA, AND there is also a lack of scientific rigor.  For example,</a:t>
            </a:r>
            <a:r>
              <a:rPr lang="en-US" sz="1100" dirty="0" smtClean="0"/>
              <a:t> there is no well-</a:t>
            </a:r>
            <a:r>
              <a:rPr lang="en-US" sz="1100" baseline="0" dirty="0" smtClean="0"/>
              <a:t>established or accepted framework or “best practices” for integrating different kinds of information and risks (like genetic and demographic metrics).  </a:t>
            </a:r>
            <a:r>
              <a:rPr lang="en-US" sz="1100" b="1" u="sng" baseline="0" dirty="0" smtClean="0"/>
              <a:t>Also there are no guidelines or  </a:t>
            </a:r>
            <a:r>
              <a:rPr lang="en-US" sz="1100" baseline="0" dirty="0" smtClean="0"/>
              <a:t>“best practices” </a:t>
            </a:r>
            <a:r>
              <a:rPr lang="en-US" sz="1100" b="1" u="sng" baseline="0" dirty="0" smtClean="0"/>
              <a:t>for quantifying uncertainty in the assessment </a:t>
            </a:r>
            <a:r>
              <a:rPr lang="en-US" sz="1100" baseline="0" dirty="0" smtClean="0"/>
              <a:t>that a given population is the most vulnerable. </a:t>
            </a:r>
            <a:endParaRPr lang="en-US" sz="1100" dirty="0" smtClean="0"/>
          </a:p>
          <a:p>
            <a:endParaRPr lang="en-US" sz="1100" dirty="0" smtClean="0"/>
          </a:p>
          <a:p>
            <a:r>
              <a:rPr lang="en-US" sz="1100" b="0" i="0" u="none" strike="noStrike" kern="1200" baseline="0" dirty="0" smtClean="0">
                <a:solidFill>
                  <a:srgbClr val="FFFF00"/>
                </a:solidFill>
                <a:latin typeface="Calibri Light"/>
              </a:rPr>
              <a:t>To help overcome these challenges, we held a workshop, phone conferences, had visits with end-users (e.g., </a:t>
            </a:r>
            <a:r>
              <a:rPr lang="en-US" sz="1100" b="1" i="0" u="none" strike="noStrike" kern="1200" baseline="0" dirty="0" smtClean="0">
                <a:solidFill>
                  <a:srgbClr val="FFFF00"/>
                </a:solidFill>
                <a:latin typeface="Calibri Light"/>
              </a:rPr>
              <a:t>NOAA, IDF&amp;G, USGS and USFWS</a:t>
            </a:r>
            <a:r>
              <a:rPr lang="en-US" sz="1100" b="0" i="0" u="none" strike="noStrike" kern="1200" baseline="0" dirty="0" smtClean="0">
                <a:solidFill>
                  <a:srgbClr val="FFFF00"/>
                </a:solidFill>
                <a:latin typeface="Calibri Light"/>
              </a:rPr>
              <a:t>), we produced </a:t>
            </a:r>
            <a:r>
              <a:rPr lang="en-US" sz="1100" b="1" i="0" u="sng" strike="noStrike" kern="1200" baseline="0" dirty="0" smtClean="0">
                <a:solidFill>
                  <a:srgbClr val="FFFF00"/>
                </a:solidFill>
                <a:latin typeface="Calibri Light"/>
              </a:rPr>
              <a:t>FOUR educational web pages </a:t>
            </a:r>
            <a:r>
              <a:rPr lang="en-US" sz="1100" b="0" i="0" u="none" strike="noStrike" kern="1200" baseline="0" dirty="0" smtClean="0">
                <a:solidFill>
                  <a:srgbClr val="FFFF00"/>
                </a:solidFill>
                <a:latin typeface="Calibri Light"/>
              </a:rPr>
              <a:t>and publications </a:t>
            </a:r>
            <a:r>
              <a:rPr lang="en-US" sz="1100" b="1" i="0" u="sng" strike="noStrike" kern="1200" baseline="0" dirty="0" smtClean="0">
                <a:solidFill>
                  <a:srgbClr val="FFFF00"/>
                </a:solidFill>
                <a:latin typeface="Calibri Light"/>
              </a:rPr>
              <a:t>to help advance conceptual understanding and “best practices” of how to conduct a CCVA.       </a:t>
            </a:r>
          </a:p>
          <a:p>
            <a:r>
              <a:rPr lang="en-US" sz="1100" b="0" i="0" u="none" strike="noStrike" kern="1200" baseline="0" dirty="0" smtClean="0">
                <a:solidFill>
                  <a:srgbClr val="FFFF00"/>
                </a:solidFill>
                <a:latin typeface="Calibri Light"/>
              </a:rPr>
              <a:t>THIS chart shows an </a:t>
            </a:r>
            <a:r>
              <a:rPr lang="en-US" sz="1100" b="1" i="0" u="none" strike="noStrike" kern="1200" baseline="0" dirty="0" smtClean="0">
                <a:solidFill>
                  <a:srgbClr val="FFFF00"/>
                </a:solidFill>
                <a:latin typeface="Calibri Light"/>
              </a:rPr>
              <a:t>example conceptual model or framework </a:t>
            </a:r>
            <a:r>
              <a:rPr lang="en-US" sz="1100" b="0" i="0" u="none" strike="noStrike" kern="1200" baseline="0" dirty="0" smtClean="0">
                <a:solidFill>
                  <a:srgbClr val="FFFF00"/>
                </a:solidFill>
                <a:latin typeface="Calibri Light"/>
              </a:rPr>
              <a:t>of many risk factors </a:t>
            </a:r>
            <a:r>
              <a:rPr lang="en-US" sz="1100" b="1" i="0" u="none" strike="noStrike" kern="1200" baseline="0" dirty="0" smtClean="0">
                <a:solidFill>
                  <a:srgbClr val="FFFF00"/>
                </a:solidFill>
                <a:latin typeface="Calibri Light"/>
              </a:rPr>
              <a:t>influencing</a:t>
            </a:r>
            <a:r>
              <a:rPr lang="en-US" sz="1100" b="0" i="0" u="none" strike="noStrike" kern="1200" baseline="0" dirty="0" smtClean="0">
                <a:solidFill>
                  <a:srgbClr val="FFFF00"/>
                </a:solidFill>
                <a:latin typeface="Calibri Light"/>
              </a:rPr>
              <a:t> vulnerability of Steelhead pops (it’s Fig 1 in our report).  This kind of conceptual </a:t>
            </a:r>
            <a:r>
              <a:rPr lang="en-US" sz="1100" b="1" i="0" u="none" strike="noStrike" kern="1200" baseline="0" dirty="0" smtClean="0">
                <a:solidFill>
                  <a:srgbClr val="FFFF00"/>
                </a:solidFill>
                <a:latin typeface="Calibri Light"/>
              </a:rPr>
              <a:t>modeling really helped us and our collaborators understand and develop CCVAs</a:t>
            </a:r>
            <a:r>
              <a:rPr lang="en-US" sz="1100" b="0" i="0" u="none" strike="noStrike" kern="1200" baseline="0" dirty="0" smtClean="0">
                <a:solidFill>
                  <a:srgbClr val="FFFF00"/>
                </a:solidFill>
                <a:latin typeface="Calibri Light"/>
              </a:rPr>
              <a:t>.</a:t>
            </a:r>
          </a:p>
          <a:p>
            <a:r>
              <a:rPr lang="en-US" sz="1100" b="0" i="0" u="none" strike="noStrike" kern="1200" baseline="0" dirty="0" smtClean="0">
                <a:solidFill>
                  <a:srgbClr val="FFFF00"/>
                </a:solidFill>
                <a:latin typeface="Calibri Light"/>
              </a:rPr>
              <a:t/>
            </a:r>
            <a:br>
              <a:rPr lang="en-US" sz="1100" b="0" i="0" u="none" strike="noStrike" kern="1200" baseline="0" dirty="0" smtClean="0">
                <a:solidFill>
                  <a:srgbClr val="FFFF00"/>
                </a:solidFill>
                <a:latin typeface="Calibri Light"/>
              </a:rPr>
            </a:br>
            <a:r>
              <a:rPr lang="en-US" sz="1100" b="0" i="0" u="none" strike="noStrike" kern="1200" baseline="0" dirty="0" smtClean="0">
                <a:solidFill>
                  <a:srgbClr val="FFFF00"/>
                </a:solidFill>
                <a:latin typeface="Calibri Light"/>
              </a:rPr>
              <a:t>To help increase scientific rigor, we developed general guidelines and tools for assessing uncertainty, and produced 9 publications co-authored with end-users.</a:t>
            </a:r>
          </a:p>
          <a:p>
            <a:r>
              <a:rPr lang="en-US" sz="1100" b="0" i="0" u="none" strike="noStrike" kern="1200" baseline="0" dirty="0" smtClean="0">
                <a:solidFill>
                  <a:srgbClr val="FFFF00"/>
                </a:solidFill>
                <a:latin typeface="Calibri Light"/>
              </a:rPr>
              <a:t>I’ll next show you briefly RAP web pages and an example web tool.</a:t>
            </a:r>
          </a:p>
          <a:p>
            <a:endParaRPr lang="en-US" sz="1100" b="0" dirty="0" smtClean="0"/>
          </a:p>
          <a:p>
            <a:endParaRPr lang="en-US" sz="1100" b="0" dirty="0" smtClean="0"/>
          </a:p>
          <a:p>
            <a:endParaRPr lang="en-US" sz="1100" b="0" dirty="0" smtClean="0"/>
          </a:p>
          <a:p>
            <a:endParaRPr lang="en-US" sz="1100" b="0" dirty="0" smtClean="0"/>
          </a:p>
          <a:p>
            <a:endParaRPr lang="en-US" sz="1100" b="0" dirty="0" smtClean="0"/>
          </a:p>
          <a:p>
            <a:endParaRPr lang="en-US" sz="1100" b="0" dirty="0" smtClean="0"/>
          </a:p>
          <a:p>
            <a:r>
              <a:rPr lang="en-US" sz="1100" dirty="0" smtClean="0"/>
              <a:t>For ARCGIS type systems few</a:t>
            </a:r>
            <a:r>
              <a:rPr lang="en-US" sz="1100" baseline="0" dirty="0" smtClean="0"/>
              <a:t> web-based interfaces exist… very NOVEL to have all the tools together…   Mention ‘baseline’ was zero/few CCVA</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rgbClr val="FFFF00"/>
                </a:solidFill>
                <a:latin typeface="+mn-lt"/>
                <a:ea typeface="+mn-ea"/>
                <a:cs typeface="+mn-cs"/>
              </a:rPr>
              <a:t>2. Impossible to test for positive conservation outcome (e.g. increased abundance) from CCVAs in only 1-4 years</a:t>
            </a:r>
          </a:p>
          <a:p>
            <a:r>
              <a:rPr lang="en-US" sz="1200" b="1" kern="1200" dirty="0" smtClean="0">
                <a:solidFill>
                  <a:srgbClr val="FFFF00"/>
                </a:solidFill>
                <a:latin typeface="+mn-lt"/>
                <a:ea typeface="+mn-ea"/>
                <a:cs typeface="+mn-cs"/>
              </a:rPr>
              <a:t>To</a:t>
            </a:r>
            <a:r>
              <a:rPr lang="en-US" sz="1200" b="1" kern="1200" baseline="0" dirty="0" smtClean="0">
                <a:solidFill>
                  <a:srgbClr val="FFFF00"/>
                </a:solidFill>
                <a:latin typeface="+mn-lt"/>
                <a:ea typeface="+mn-ea"/>
                <a:cs typeface="+mn-cs"/>
              </a:rPr>
              <a:t> over come:</a:t>
            </a:r>
          </a:p>
          <a:p>
            <a:r>
              <a:rPr lang="en-US" sz="1200" b="1" kern="1200" dirty="0" smtClean="0">
                <a:solidFill>
                  <a:srgbClr val="FFFF00"/>
                </a:solidFill>
                <a:latin typeface="+mn-lt"/>
                <a:ea typeface="+mn-ea"/>
                <a:cs typeface="+mn-cs"/>
              </a:rPr>
              <a:t>We work with end users to develop the most needed tools </a:t>
            </a:r>
          </a:p>
          <a:p>
            <a:r>
              <a:rPr lang="en-US" sz="1200" b="1" kern="1200" dirty="0" smtClean="0">
                <a:solidFill>
                  <a:srgbClr val="FFFF00"/>
                </a:solidFill>
                <a:latin typeface="+mn-lt"/>
                <a:ea typeface="+mn-ea"/>
                <a:cs typeface="+mn-cs"/>
              </a:rPr>
              <a:t>     for CCVA, landscape genetics, demo-genetic monitoring to       </a:t>
            </a:r>
          </a:p>
          <a:p>
            <a:r>
              <a:rPr lang="en-US" sz="1200" b="1" kern="1200" dirty="0" smtClean="0">
                <a:solidFill>
                  <a:srgbClr val="FFFF00"/>
                </a:solidFill>
                <a:latin typeface="+mn-lt"/>
                <a:ea typeface="+mn-ea"/>
                <a:cs typeface="+mn-cs"/>
              </a:rPr>
              <a:t>      </a:t>
            </a:r>
            <a:r>
              <a:rPr lang="en-US" sz="1200" b="1" u="sng" kern="1200" dirty="0" smtClean="0">
                <a:solidFill>
                  <a:srgbClr val="FFFF00"/>
                </a:solidFill>
                <a:latin typeface="+mn-lt"/>
                <a:ea typeface="+mn-ea"/>
                <a:cs typeface="+mn-cs"/>
              </a:rPr>
              <a:t>help improve conservation decision making</a:t>
            </a:r>
            <a:r>
              <a:rPr lang="en-US" sz="1200" b="1" kern="1200" dirty="0" smtClean="0">
                <a:solidFill>
                  <a:srgbClr val="FFFF00"/>
                </a:solidFill>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A3A2D905-8863-42D7-ACC2-1C2CD2C65A7A}" type="slidenum">
              <a:rPr lang="en-US" smtClean="0"/>
              <a:t>25</a:t>
            </a:fld>
            <a:endParaRPr lang="en-US"/>
          </a:p>
        </p:txBody>
      </p:sp>
    </p:spTree>
    <p:extLst>
      <p:ext uri="{BB962C8B-B14F-4D97-AF65-F5344CB8AC3E}">
        <p14:creationId xmlns:p14="http://schemas.microsoft.com/office/powerpoint/2010/main" val="2273242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Special thanks</a:t>
            </a:r>
            <a:r>
              <a:rPr lang="en-US" b="1" baseline="0" dirty="0" smtClean="0"/>
              <a:t> </a:t>
            </a:r>
            <a:r>
              <a:rPr lang="en-US" baseline="0" dirty="0" smtClean="0"/>
              <a:t>to Jen Bayer who is our major partner in the future hosting of our software tool and also thanks to Clint M. and Robin W, who are two of many end users from several state and federal agencies.  </a:t>
            </a:r>
          </a:p>
        </p:txBody>
      </p:sp>
      <p:sp>
        <p:nvSpPr>
          <p:cNvPr id="4" name="Slide Number Placeholder 3"/>
          <p:cNvSpPr>
            <a:spLocks noGrp="1"/>
          </p:cNvSpPr>
          <p:nvPr>
            <p:ph type="sldNum" sz="quarter" idx="10"/>
          </p:nvPr>
        </p:nvSpPr>
        <p:spPr/>
        <p:txBody>
          <a:bodyPr/>
          <a:lstStyle/>
          <a:p>
            <a:fld id="{A3A2D905-8863-42D7-ACC2-1C2CD2C65A7A}" type="slidenum">
              <a:rPr lang="en-US" smtClean="0"/>
              <a:t>2</a:t>
            </a:fld>
            <a:endParaRPr lang="en-US"/>
          </a:p>
        </p:txBody>
      </p:sp>
    </p:spTree>
    <p:extLst>
      <p:ext uri="{BB962C8B-B14F-4D97-AF65-F5344CB8AC3E}">
        <p14:creationId xmlns:p14="http://schemas.microsoft.com/office/powerpoint/2010/main" val="4253688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smtClean="0"/>
              <a:t>A recent presidential task force report </a:t>
            </a:r>
            <a:r>
              <a:rPr lang="en-US" b="1" dirty="0" smtClean="0"/>
              <a:t>called</a:t>
            </a:r>
            <a:r>
              <a:rPr lang="en-US" b="1" baseline="0" dirty="0" smtClean="0"/>
              <a:t> for </a:t>
            </a:r>
            <a:r>
              <a:rPr lang="en-US" b="1" dirty="0" smtClean="0"/>
              <a:t>federal agencies to assess climate change vulnerability </a:t>
            </a:r>
            <a:r>
              <a:rPr lang="en-US" dirty="0" smtClean="0"/>
              <a:t>of </a:t>
            </a:r>
            <a:r>
              <a:rPr lang="en-US" dirty="0" err="1" smtClean="0"/>
              <a:t>spp</a:t>
            </a:r>
            <a:r>
              <a:rPr lang="en-US" dirty="0" smtClean="0"/>
              <a:t> and habitats. There is </a:t>
            </a:r>
            <a:r>
              <a:rPr lang="en-US" b="1" u="sng" dirty="0" smtClean="0"/>
              <a:t>also increasing</a:t>
            </a:r>
            <a:r>
              <a:rPr lang="en-US" b="1" u="sng" baseline="0" dirty="0" smtClean="0"/>
              <a:t> need for DSS tools </a:t>
            </a:r>
            <a:r>
              <a:rPr lang="en-US" baseline="0" dirty="0" smtClean="0"/>
              <a:t>to help decision makers conduct CCVA and monitor population status </a:t>
            </a:r>
            <a:r>
              <a:rPr lang="en-US" b="1" baseline="0" dirty="0" smtClean="0"/>
              <a:t>because there are few tools available.   </a:t>
            </a:r>
          </a:p>
          <a:p>
            <a:pPr defTabSz="881390">
              <a:defRPr/>
            </a:pPr>
            <a:endParaRPr lang="en-US" b="1" baseline="0" dirty="0" smtClean="0"/>
          </a:p>
          <a:p>
            <a:pPr defTabSz="881390">
              <a:defRPr/>
            </a:pPr>
            <a:r>
              <a:rPr lang="en-US" b="1" baseline="0" dirty="0" err="1" smtClean="0"/>
              <a:t>Salmonids</a:t>
            </a:r>
            <a:r>
              <a:rPr lang="en-US" b="1" baseline="0" dirty="0" smtClean="0"/>
              <a:t> are ectothermic, providing an excellent opportunity to study the impacts of climate change on several species. </a:t>
            </a:r>
          </a:p>
          <a:p>
            <a:pPr defTabSz="881390">
              <a:defRPr/>
            </a:pPr>
            <a:endParaRPr lang="en-US" b="1" baseline="0" dirty="0" smtClean="0"/>
          </a:p>
          <a:p>
            <a:pPr defTabSz="881390">
              <a:defRPr/>
            </a:pPr>
            <a:r>
              <a:rPr lang="en-US" b="1" baseline="0" dirty="0" smtClean="0"/>
              <a:t>A major goal (and reason) for assessing vulnerability is to allow managers and decision-makers to better monitor and mitigate population extirpation into the future. So you can give them a map and say, we believe these populations might be in more relative trouble and need further monitoring, or we believe these populations are doing relatively well now and into the future.   </a:t>
            </a:r>
          </a:p>
        </p:txBody>
      </p:sp>
      <p:sp>
        <p:nvSpPr>
          <p:cNvPr id="4" name="Slide Number Placeholder 3"/>
          <p:cNvSpPr>
            <a:spLocks noGrp="1"/>
          </p:cNvSpPr>
          <p:nvPr>
            <p:ph type="sldNum" sz="quarter" idx="10"/>
          </p:nvPr>
        </p:nvSpPr>
        <p:spPr/>
        <p:txBody>
          <a:bodyPr/>
          <a:lstStyle/>
          <a:p>
            <a:fld id="{A3A2D905-8863-42D7-ACC2-1C2CD2C65A7A}" type="slidenum">
              <a:rPr lang="en-US" smtClean="0"/>
              <a:t>3</a:t>
            </a:fld>
            <a:endParaRPr lang="en-US"/>
          </a:p>
        </p:txBody>
      </p:sp>
    </p:spTree>
    <p:extLst>
      <p:ext uri="{BB962C8B-B14F-4D97-AF65-F5344CB8AC3E}">
        <p14:creationId xmlns:p14="http://schemas.microsoft.com/office/powerpoint/2010/main" val="2224923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r>
            <a:br>
              <a:rPr lang="en-US" baseline="0" dirty="0" smtClean="0"/>
            </a:br>
            <a:endParaRPr lang="en-US" dirty="0"/>
          </a:p>
        </p:txBody>
      </p:sp>
      <p:sp>
        <p:nvSpPr>
          <p:cNvPr id="4" name="Slide Number Placeholder 3"/>
          <p:cNvSpPr>
            <a:spLocks noGrp="1"/>
          </p:cNvSpPr>
          <p:nvPr>
            <p:ph type="sldNum" sz="quarter" idx="10"/>
          </p:nvPr>
        </p:nvSpPr>
        <p:spPr/>
        <p:txBody>
          <a:bodyPr/>
          <a:lstStyle/>
          <a:p>
            <a:fld id="{A3A2D905-8863-42D7-ACC2-1C2CD2C65A7A}" type="slidenum">
              <a:rPr lang="en-US" smtClean="0"/>
              <a:t>4</a:t>
            </a:fld>
            <a:endParaRPr lang="en-US"/>
          </a:p>
        </p:txBody>
      </p:sp>
    </p:spTree>
    <p:extLst>
      <p:ext uri="{BB962C8B-B14F-4D97-AF65-F5344CB8AC3E}">
        <p14:creationId xmlns:p14="http://schemas.microsoft.com/office/powerpoint/2010/main" val="2418169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smtClean="0"/>
              <a:t>1. We</a:t>
            </a:r>
            <a:r>
              <a:rPr lang="en-US" baseline="0" dirty="0" smtClean="0"/>
              <a:t> have focused on integrating many different data types into CCVAs because there is a wealth of data available. Most notably, we have also worked hard to incorporate genetic data into CCVAs because this data type has been lacking previously, but provide one of the greatest gains in our understanding of the impacts of climate change on </a:t>
            </a:r>
            <a:r>
              <a:rPr lang="en-US" baseline="0" dirty="0" err="1" smtClean="0"/>
              <a:t>salmonids</a:t>
            </a:r>
            <a:r>
              <a:rPr lang="en-US" baseline="0" dirty="0" smtClean="0"/>
              <a:t> and other taxa.  </a:t>
            </a:r>
          </a:p>
          <a:p>
            <a:pPr defTabSz="881390">
              <a:defRPr/>
            </a:pPr>
            <a:r>
              <a:rPr lang="en-US" baseline="0" dirty="0" smtClean="0"/>
              <a:t>2. </a:t>
            </a:r>
            <a:r>
              <a:rPr lang="en-US" dirty="0" smtClean="0"/>
              <a:t>Climate</a:t>
            </a:r>
            <a:r>
              <a:rPr lang="en-US" baseline="0" dirty="0" smtClean="0"/>
              <a:t> and Habitat (Quality and Quantity) are becoming increasingly available thanks to remote sensing!! We have developed many of these remote sensing products into a web-based data base and tool called the </a:t>
            </a:r>
            <a:r>
              <a:rPr lang="en-US" baseline="0" dirty="0" err="1" smtClean="0"/>
              <a:t>Riverscape</a:t>
            </a:r>
            <a:r>
              <a:rPr lang="en-US" baseline="0" dirty="0" smtClean="0"/>
              <a:t> Analysis Project or RAP.</a:t>
            </a:r>
          </a:p>
          <a:p>
            <a:pPr defTabSz="881390">
              <a:defRPr/>
            </a:pPr>
            <a:endParaRPr lang="en-US" baseline="0" dirty="0" smtClean="0"/>
          </a:p>
          <a:p>
            <a:pPr defTabSz="881390">
              <a:defRPr/>
            </a:pPr>
            <a:r>
              <a:rPr lang="en-US" baseline="0" dirty="0" smtClean="0"/>
              <a:t>Paste conceptual model from below in here – </a:t>
            </a:r>
          </a:p>
          <a:p>
            <a:pPr defTabSz="881390">
              <a:defRPr/>
            </a:pPr>
            <a:r>
              <a:rPr lang="en-US" baseline="0" dirty="0" smtClean="0"/>
              <a:t>Big arrow to the Climate and Habitat boxes – remote sensing here</a:t>
            </a:r>
          </a:p>
          <a:p>
            <a:pPr defTabSz="881390">
              <a:defRPr/>
            </a:pPr>
            <a:endParaRPr lang="en-US" baseline="0" dirty="0" smtClean="0"/>
          </a:p>
          <a:p>
            <a:pPr defTabSz="881390">
              <a:defRPr/>
            </a:pPr>
            <a:r>
              <a:rPr lang="en-US" baseline="0" dirty="0" smtClean="0"/>
              <a:t>Have a slide with climate and habitat metrics at the end</a:t>
            </a:r>
          </a:p>
        </p:txBody>
      </p:sp>
      <p:sp>
        <p:nvSpPr>
          <p:cNvPr id="4" name="Slide Number Placeholder 3"/>
          <p:cNvSpPr>
            <a:spLocks noGrp="1"/>
          </p:cNvSpPr>
          <p:nvPr>
            <p:ph type="sldNum" sz="quarter" idx="10"/>
          </p:nvPr>
        </p:nvSpPr>
        <p:spPr/>
        <p:txBody>
          <a:bodyPr/>
          <a:lstStyle/>
          <a:p>
            <a:fld id="{A3A2D905-8863-42D7-ACC2-1C2CD2C65A7A}" type="slidenum">
              <a:rPr lang="en-US" smtClean="0"/>
              <a:t>6</a:t>
            </a:fld>
            <a:endParaRPr lang="en-US"/>
          </a:p>
        </p:txBody>
      </p:sp>
    </p:spTree>
    <p:extLst>
      <p:ext uri="{BB962C8B-B14F-4D97-AF65-F5344CB8AC3E}">
        <p14:creationId xmlns:p14="http://schemas.microsoft.com/office/powerpoint/2010/main" val="2759616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RAP.</a:t>
            </a:r>
            <a:r>
              <a:rPr lang="en-US" baseline="0" dirty="0" smtClean="0"/>
              <a:t> As you can see we are working on several tools for the future, and putting them into a user-friendly, web-based platform that includes not only software tools, but case studies, tutorials and educational material to help managers and decision makers learn more about how  and why to conduct CCVAs. </a:t>
            </a:r>
            <a:endParaRPr lang="en-US" dirty="0" smtClean="0"/>
          </a:p>
        </p:txBody>
      </p:sp>
      <p:sp>
        <p:nvSpPr>
          <p:cNvPr id="4" name="Slide Number Placeholder 3"/>
          <p:cNvSpPr>
            <a:spLocks noGrp="1"/>
          </p:cNvSpPr>
          <p:nvPr>
            <p:ph type="sldNum" sz="quarter" idx="10"/>
          </p:nvPr>
        </p:nvSpPr>
        <p:spPr/>
        <p:txBody>
          <a:bodyPr/>
          <a:lstStyle/>
          <a:p>
            <a:fld id="{A3A2D905-8863-42D7-ACC2-1C2CD2C65A7A}" type="slidenum">
              <a:rPr lang="en-US" smtClean="0"/>
              <a:t>7</a:t>
            </a:fld>
            <a:endParaRPr lang="en-US"/>
          </a:p>
        </p:txBody>
      </p:sp>
    </p:spTree>
    <p:extLst>
      <p:ext uri="{BB962C8B-B14F-4D97-AF65-F5344CB8AC3E}">
        <p14:creationId xmlns:p14="http://schemas.microsoft.com/office/powerpoint/2010/main" val="58849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our prototype tool for ranking salmon vulnerability. The box on the left is difficult to read, but the purpose of it is to allow users an easy interface to point and click on the types of data (genetics, demographics, climate or habitat) that they want to include in their analysis, along with several metrics available under each. As I mentioned, RAP is built on an extensive database of habitat and climate metrics, numbering around 50-60 so far and growing. We are now excited to start adding in genetic and demographic data for the future. </a:t>
            </a:r>
          </a:p>
          <a:p>
            <a:endParaRPr lang="en-US" baseline="0" dirty="0" smtClean="0"/>
          </a:p>
          <a:p>
            <a:r>
              <a:rPr lang="en-US" baseline="0" dirty="0" smtClean="0">
                <a:solidFill>
                  <a:srgbClr val="C00000"/>
                </a:solidFill>
              </a:rPr>
              <a:t>Put in text habitat, climate, genetic demographic****</a:t>
            </a:r>
          </a:p>
        </p:txBody>
      </p:sp>
      <p:sp>
        <p:nvSpPr>
          <p:cNvPr id="4" name="Slide Number Placeholder 3"/>
          <p:cNvSpPr>
            <a:spLocks noGrp="1"/>
          </p:cNvSpPr>
          <p:nvPr>
            <p:ph type="sldNum" sz="quarter" idx="10"/>
          </p:nvPr>
        </p:nvSpPr>
        <p:spPr/>
        <p:txBody>
          <a:bodyPr/>
          <a:lstStyle/>
          <a:p>
            <a:fld id="{A3A2D905-8863-42D7-ACC2-1C2CD2C65A7A}" type="slidenum">
              <a:rPr lang="en-US" smtClean="0"/>
              <a:t>8</a:t>
            </a:fld>
            <a:endParaRPr lang="en-US"/>
          </a:p>
        </p:txBody>
      </p:sp>
    </p:spTree>
    <p:extLst>
      <p:ext uri="{BB962C8B-B14F-4D97-AF65-F5344CB8AC3E}">
        <p14:creationId xmlns:p14="http://schemas.microsoft.com/office/powerpoint/2010/main" val="4284572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a:t>
            </a:r>
            <a:r>
              <a:rPr lang="en-US" baseline="0" dirty="0" err="1" smtClean="0"/>
              <a:t>Salmonids</a:t>
            </a:r>
            <a:r>
              <a:rPr lang="en-US" baseline="0" dirty="0" smtClean="0"/>
              <a:t>, we are fortunate to have some of the largest genetic data sets available anywhere, and for any taxa. Here we are looking at steelhead data for 79 populations and several thousands of individuals across the Columbia River Basin. For our first study we grouped these populations into 5 major study areas and within each study area we tried to correlate local climate and habitat metrics to genetic diversity.</a:t>
            </a:r>
          </a:p>
        </p:txBody>
      </p:sp>
      <p:sp>
        <p:nvSpPr>
          <p:cNvPr id="4" name="Slide Number Placeholder 3"/>
          <p:cNvSpPr>
            <a:spLocks noGrp="1"/>
          </p:cNvSpPr>
          <p:nvPr>
            <p:ph type="sldNum" sz="quarter" idx="10"/>
          </p:nvPr>
        </p:nvSpPr>
        <p:spPr/>
        <p:txBody>
          <a:bodyPr/>
          <a:lstStyle/>
          <a:p>
            <a:fld id="{A3A2D905-8863-42D7-ACC2-1C2CD2C65A7A}" type="slidenum">
              <a:rPr lang="en-US" smtClean="0"/>
              <a:t>10</a:t>
            </a:fld>
            <a:endParaRPr lang="en-US"/>
          </a:p>
        </p:txBody>
      </p:sp>
    </p:spTree>
    <p:extLst>
      <p:ext uri="{BB962C8B-B14F-4D97-AF65-F5344CB8AC3E}">
        <p14:creationId xmlns:p14="http://schemas.microsoft.com/office/powerpoint/2010/main" val="1092300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Fitting</a:t>
            </a:r>
            <a:r>
              <a:rPr lang="en-US" baseline="0" dirty="0" smtClean="0"/>
              <a:t> a simple regression line, we found that winter precipitation was strongly correlated to genetic diversity in 3 of 5 study areas. </a:t>
            </a:r>
          </a:p>
          <a:p>
            <a:endParaRPr lang="en-US" baseline="0" dirty="0" smtClean="0"/>
          </a:p>
          <a:p>
            <a:r>
              <a:rPr lang="en-US" baseline="0" dirty="0" smtClean="0"/>
              <a:t>Genetic differentiation is genetic diversity between populations.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A3A2D905-8863-42D7-ACC2-1C2CD2C65A7A}" type="slidenum">
              <a:rPr lang="en-US" smtClean="0"/>
              <a:t>11</a:t>
            </a:fld>
            <a:endParaRPr lang="en-US"/>
          </a:p>
        </p:txBody>
      </p:sp>
    </p:spTree>
    <p:extLst>
      <p:ext uri="{BB962C8B-B14F-4D97-AF65-F5344CB8AC3E}">
        <p14:creationId xmlns:p14="http://schemas.microsoft.com/office/powerpoint/2010/main" val="1448806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E52276F-0AD1-4984-9339-FF7BEE191D05}" type="datetimeFigureOut">
              <a:rPr lang="en-US" smtClean="0"/>
              <a:t>4/22/2015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2DF036-D6DF-4C30-BD33-815562FA8240}" type="slidenum">
              <a:rPr lang="en-US" smtClean="0"/>
              <a:t>‹#›</a:t>
            </a:fld>
            <a:endParaRPr lang="en-US"/>
          </a:p>
        </p:txBody>
      </p:sp>
    </p:spTree>
    <p:extLst>
      <p:ext uri="{BB962C8B-B14F-4D97-AF65-F5344CB8AC3E}">
        <p14:creationId xmlns:p14="http://schemas.microsoft.com/office/powerpoint/2010/main" val="2509716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52276F-0AD1-4984-9339-FF7BEE191D05}" type="datetimeFigureOut">
              <a:rPr lang="en-US" smtClean="0"/>
              <a:t>4/22/2015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2DF036-D6DF-4C30-BD33-815562FA8240}" type="slidenum">
              <a:rPr lang="en-US" smtClean="0"/>
              <a:t>‹#›</a:t>
            </a:fld>
            <a:endParaRPr lang="en-US"/>
          </a:p>
        </p:txBody>
      </p:sp>
    </p:spTree>
    <p:extLst>
      <p:ext uri="{BB962C8B-B14F-4D97-AF65-F5344CB8AC3E}">
        <p14:creationId xmlns:p14="http://schemas.microsoft.com/office/powerpoint/2010/main" val="904572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52276F-0AD1-4984-9339-FF7BEE191D05}" type="datetimeFigureOut">
              <a:rPr lang="en-US" smtClean="0"/>
              <a:t>4/22/2015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2DF036-D6DF-4C30-BD33-815562FA8240}" type="slidenum">
              <a:rPr lang="en-US" smtClean="0"/>
              <a:t>‹#›</a:t>
            </a:fld>
            <a:endParaRPr lang="en-US"/>
          </a:p>
        </p:txBody>
      </p:sp>
    </p:spTree>
    <p:extLst>
      <p:ext uri="{BB962C8B-B14F-4D97-AF65-F5344CB8AC3E}">
        <p14:creationId xmlns:p14="http://schemas.microsoft.com/office/powerpoint/2010/main" val="2557570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9550" y="365126"/>
            <a:ext cx="8667750" cy="406399"/>
          </a:xfrm>
        </p:spPr>
        <p:txBody>
          <a:bodyPr>
            <a:noAutofit/>
          </a:bodyPr>
          <a:lstStyle>
            <a:lvl1pPr>
              <a:defRPr sz="3600"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6700" y="921958"/>
            <a:ext cx="8610600" cy="5707442"/>
          </a:xfrm>
        </p:spPr>
        <p:txBody>
          <a:bodyPr/>
          <a:lstStyle>
            <a:lvl1pPr>
              <a:defRPr>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9788007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52276F-0AD1-4984-9339-FF7BEE191D05}" type="datetimeFigureOut">
              <a:rPr lang="en-US" smtClean="0"/>
              <a:t>4/22/2015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2DF036-D6DF-4C30-BD33-815562FA8240}" type="slidenum">
              <a:rPr lang="en-US" smtClean="0"/>
              <a:t>‹#›</a:t>
            </a:fld>
            <a:endParaRPr lang="en-US"/>
          </a:p>
        </p:txBody>
      </p:sp>
    </p:spTree>
    <p:extLst>
      <p:ext uri="{BB962C8B-B14F-4D97-AF65-F5344CB8AC3E}">
        <p14:creationId xmlns:p14="http://schemas.microsoft.com/office/powerpoint/2010/main" val="3390046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52276F-0AD1-4984-9339-FF7BEE191D05}" type="datetimeFigureOut">
              <a:rPr lang="en-US" smtClean="0"/>
              <a:t>4/22/2015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2DF036-D6DF-4C30-BD33-815562FA8240}" type="slidenum">
              <a:rPr lang="en-US" smtClean="0"/>
              <a:t>‹#›</a:t>
            </a:fld>
            <a:endParaRPr lang="en-US"/>
          </a:p>
        </p:txBody>
      </p:sp>
    </p:spTree>
    <p:extLst>
      <p:ext uri="{BB962C8B-B14F-4D97-AF65-F5344CB8AC3E}">
        <p14:creationId xmlns:p14="http://schemas.microsoft.com/office/powerpoint/2010/main" val="2423500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E52276F-0AD1-4984-9339-FF7BEE191D05}" type="datetimeFigureOut">
              <a:rPr lang="en-US" smtClean="0"/>
              <a:t>4/22/2015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2DF036-D6DF-4C30-BD33-815562FA8240}" type="slidenum">
              <a:rPr lang="en-US" smtClean="0"/>
              <a:t>‹#›</a:t>
            </a:fld>
            <a:endParaRPr lang="en-US"/>
          </a:p>
        </p:txBody>
      </p:sp>
    </p:spTree>
    <p:extLst>
      <p:ext uri="{BB962C8B-B14F-4D97-AF65-F5344CB8AC3E}">
        <p14:creationId xmlns:p14="http://schemas.microsoft.com/office/powerpoint/2010/main" val="2095945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E52276F-0AD1-4984-9339-FF7BEE191D05}" type="datetimeFigureOut">
              <a:rPr lang="en-US" smtClean="0"/>
              <a:t>4/22/2015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2DF036-D6DF-4C30-BD33-815562FA8240}" type="slidenum">
              <a:rPr lang="en-US" smtClean="0"/>
              <a:t>‹#›</a:t>
            </a:fld>
            <a:endParaRPr lang="en-US"/>
          </a:p>
        </p:txBody>
      </p:sp>
    </p:spTree>
    <p:extLst>
      <p:ext uri="{BB962C8B-B14F-4D97-AF65-F5344CB8AC3E}">
        <p14:creationId xmlns:p14="http://schemas.microsoft.com/office/powerpoint/2010/main" val="3115224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52276F-0AD1-4984-9339-FF7BEE191D05}" type="datetimeFigureOut">
              <a:rPr lang="en-US" smtClean="0"/>
              <a:t>4/22/2015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2DF036-D6DF-4C30-BD33-815562FA8240}" type="slidenum">
              <a:rPr lang="en-US" smtClean="0"/>
              <a:t>‹#›</a:t>
            </a:fld>
            <a:endParaRPr lang="en-US"/>
          </a:p>
        </p:txBody>
      </p:sp>
    </p:spTree>
    <p:extLst>
      <p:ext uri="{BB962C8B-B14F-4D97-AF65-F5344CB8AC3E}">
        <p14:creationId xmlns:p14="http://schemas.microsoft.com/office/powerpoint/2010/main" val="849496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52276F-0AD1-4984-9339-FF7BEE191D05}" type="datetimeFigureOut">
              <a:rPr lang="en-US" smtClean="0"/>
              <a:t>4/22/2015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2DF036-D6DF-4C30-BD33-815562FA8240}" type="slidenum">
              <a:rPr lang="en-US" smtClean="0"/>
              <a:t>‹#›</a:t>
            </a:fld>
            <a:endParaRPr lang="en-US"/>
          </a:p>
        </p:txBody>
      </p:sp>
    </p:spTree>
    <p:extLst>
      <p:ext uri="{BB962C8B-B14F-4D97-AF65-F5344CB8AC3E}">
        <p14:creationId xmlns:p14="http://schemas.microsoft.com/office/powerpoint/2010/main" val="3973680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52276F-0AD1-4984-9339-FF7BEE191D05}" type="datetimeFigureOut">
              <a:rPr lang="en-US" smtClean="0"/>
              <a:t>4/22/2015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2DF036-D6DF-4C30-BD33-815562FA8240}" type="slidenum">
              <a:rPr lang="en-US" smtClean="0"/>
              <a:t>‹#›</a:t>
            </a:fld>
            <a:endParaRPr lang="en-US"/>
          </a:p>
        </p:txBody>
      </p:sp>
    </p:spTree>
    <p:extLst>
      <p:ext uri="{BB962C8B-B14F-4D97-AF65-F5344CB8AC3E}">
        <p14:creationId xmlns:p14="http://schemas.microsoft.com/office/powerpoint/2010/main" val="2620308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52276F-0AD1-4984-9339-FF7BEE191D05}" type="datetimeFigureOut">
              <a:rPr lang="en-US" smtClean="0"/>
              <a:t>4/22/2015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2DF036-D6DF-4C30-BD33-815562FA8240}" type="slidenum">
              <a:rPr lang="en-US" smtClean="0"/>
              <a:t>‹#›</a:t>
            </a:fld>
            <a:endParaRPr lang="en-US"/>
          </a:p>
        </p:txBody>
      </p:sp>
    </p:spTree>
    <p:extLst>
      <p:ext uri="{BB962C8B-B14F-4D97-AF65-F5344CB8AC3E}">
        <p14:creationId xmlns:p14="http://schemas.microsoft.com/office/powerpoint/2010/main" val="24327490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hyperlink" Target="http://www.google.com/url?sa=i&amp;rct=j&amp;q=&amp;esrc=s&amp;source=images&amp;cd=&amp;cad=rja&amp;uact=8&amp;ved=0CAcQjRw&amp;url=http://carolinafishmarket.com/steelhead-trout/&amp;ei=epO-VIedFsm2yATQ5oCwBw&amp;bvm=bv.83829542,d.aWw&amp;psig=AFQjCNGtj38XUBvcdcMYDb3oMxrviyvfRA&amp;ust=142186204876187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285" y="41206"/>
            <a:ext cx="8610600" cy="2187574"/>
          </a:xfrm>
        </p:spPr>
        <p:txBody>
          <a:bodyPr>
            <a:noAutofit/>
          </a:bodyPr>
          <a:lstStyle/>
          <a:p>
            <a:pPr algn="ctr"/>
            <a:r>
              <a:rPr lang="en-US" dirty="0">
                <a:solidFill>
                  <a:schemeClr val="accent1">
                    <a:lumMod val="40000"/>
                    <a:lumOff val="60000"/>
                  </a:schemeClr>
                </a:solidFill>
              </a:rPr>
              <a:t>Projecting Effects of Climate Change </a:t>
            </a:r>
            <a:r>
              <a:rPr lang="en-US" dirty="0" smtClean="0">
                <a:solidFill>
                  <a:schemeClr val="accent1">
                    <a:lumMod val="40000"/>
                    <a:lumOff val="60000"/>
                  </a:schemeClr>
                </a:solidFill>
              </a:rPr>
              <a:t/>
            </a:r>
            <a:br>
              <a:rPr lang="en-US" dirty="0" smtClean="0">
                <a:solidFill>
                  <a:schemeClr val="accent1">
                    <a:lumMod val="40000"/>
                    <a:lumOff val="60000"/>
                  </a:schemeClr>
                </a:solidFill>
              </a:rPr>
            </a:br>
            <a:r>
              <a:rPr lang="en-US" dirty="0" smtClean="0">
                <a:solidFill>
                  <a:schemeClr val="accent1">
                    <a:lumMod val="40000"/>
                    <a:lumOff val="60000"/>
                  </a:schemeClr>
                </a:solidFill>
              </a:rPr>
              <a:t>on </a:t>
            </a:r>
            <a:r>
              <a:rPr lang="en-US" dirty="0">
                <a:solidFill>
                  <a:schemeClr val="accent1">
                    <a:lumMod val="40000"/>
                    <a:lumOff val="60000"/>
                  </a:schemeClr>
                </a:solidFill>
              </a:rPr>
              <a:t>River Habitats and Salmonid Fishes</a:t>
            </a:r>
            <a:r>
              <a:rPr lang="en-US" b="1" dirty="0">
                <a:solidFill>
                  <a:schemeClr val="accent1">
                    <a:lumMod val="40000"/>
                    <a:lumOff val="60000"/>
                  </a:schemeClr>
                </a:solidFill>
              </a:rPr>
              <a:t>:   </a:t>
            </a:r>
            <a:r>
              <a:rPr lang="en-US" sz="1100" b="1" dirty="0" smtClean="0"/>
              <a:t/>
            </a:r>
            <a:br>
              <a:rPr lang="en-US" sz="1100" b="1" dirty="0" smtClean="0"/>
            </a:br>
            <a:r>
              <a:rPr lang="en-US" sz="800" dirty="0"/>
              <a:t/>
            </a:r>
            <a:br>
              <a:rPr lang="en-US" sz="800" dirty="0"/>
            </a:br>
            <a:r>
              <a:rPr lang="en-US" sz="2900" b="1" dirty="0">
                <a:solidFill>
                  <a:schemeClr val="accent1">
                    <a:lumMod val="40000"/>
                    <a:lumOff val="60000"/>
                  </a:schemeClr>
                </a:solidFill>
              </a:rPr>
              <a:t>Integrating Remote Sensing, Genomics, and Demography </a:t>
            </a:r>
            <a:r>
              <a:rPr lang="en-US" sz="2900" b="1" dirty="0" smtClean="0">
                <a:solidFill>
                  <a:schemeClr val="accent1">
                    <a:lumMod val="40000"/>
                    <a:lumOff val="60000"/>
                  </a:schemeClr>
                </a:solidFill>
              </a:rPr>
              <a:t/>
            </a:r>
            <a:br>
              <a:rPr lang="en-US" sz="2900" b="1" dirty="0" smtClean="0">
                <a:solidFill>
                  <a:schemeClr val="accent1">
                    <a:lumMod val="40000"/>
                    <a:lumOff val="60000"/>
                  </a:schemeClr>
                </a:solidFill>
              </a:rPr>
            </a:br>
            <a:r>
              <a:rPr lang="en-US" sz="2900" b="1" dirty="0" smtClean="0">
                <a:solidFill>
                  <a:schemeClr val="accent1">
                    <a:lumMod val="40000"/>
                    <a:lumOff val="60000"/>
                  </a:schemeClr>
                </a:solidFill>
              </a:rPr>
              <a:t>to </a:t>
            </a:r>
            <a:r>
              <a:rPr lang="en-US" sz="2900" b="1" dirty="0">
                <a:solidFill>
                  <a:schemeClr val="accent1">
                    <a:lumMod val="40000"/>
                    <a:lumOff val="60000"/>
                  </a:schemeClr>
                </a:solidFill>
              </a:rPr>
              <a:t>Inform </a:t>
            </a:r>
            <a:r>
              <a:rPr lang="en-US" sz="2900" b="1" dirty="0" smtClean="0">
                <a:solidFill>
                  <a:schemeClr val="accent1">
                    <a:lumMod val="40000"/>
                    <a:lumOff val="60000"/>
                  </a:schemeClr>
                </a:solidFill>
              </a:rPr>
              <a:t>Conservation</a:t>
            </a:r>
            <a:r>
              <a:rPr lang="en-US" sz="2900" b="1" dirty="0" smtClean="0"/>
              <a:t/>
            </a:r>
            <a:br>
              <a:rPr lang="en-US" sz="2900" b="1" dirty="0" smtClean="0"/>
            </a:br>
            <a:r>
              <a:rPr lang="en-US" sz="2400" dirty="0" smtClean="0"/>
              <a:t>Brian Hand &amp; Gordon </a:t>
            </a:r>
            <a:r>
              <a:rPr lang="en-US" sz="2400" dirty="0" err="1" smtClean="0"/>
              <a:t>Luikart</a:t>
            </a:r>
            <a:r>
              <a:rPr lang="en-US" sz="2400" dirty="0" smtClean="0"/>
              <a:t> – April 23</a:t>
            </a:r>
            <a:r>
              <a:rPr lang="en-US" sz="2400" baseline="30000" dirty="0" smtClean="0"/>
              <a:t>rd</a:t>
            </a:r>
            <a:r>
              <a:rPr lang="en-US" sz="2400" dirty="0" smtClean="0"/>
              <a:t>, 2015</a:t>
            </a:r>
            <a:endParaRPr lang="en-US" sz="2400"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50" y="2339556"/>
            <a:ext cx="2627000" cy="2064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stretch>
            <a:fillRect/>
          </a:stretch>
        </p:blipFill>
        <p:spPr>
          <a:xfrm>
            <a:off x="133150" y="4506989"/>
            <a:ext cx="8780209" cy="2222995"/>
          </a:xfrm>
          <a:prstGeom prst="rect">
            <a:avLst/>
          </a:prstGeom>
        </p:spPr>
      </p:pic>
      <p:grpSp>
        <p:nvGrpSpPr>
          <p:cNvPr id="12" name="Group 11"/>
          <p:cNvGrpSpPr/>
          <p:nvPr/>
        </p:nvGrpSpPr>
        <p:grpSpPr>
          <a:xfrm>
            <a:off x="2863881" y="2383350"/>
            <a:ext cx="3262599" cy="1909856"/>
            <a:chOff x="104775" y="5629275"/>
            <a:chExt cx="2409825" cy="1114425"/>
          </a:xfrm>
        </p:grpSpPr>
        <p:sp>
          <p:nvSpPr>
            <p:cNvPr id="13" name="Rectangle 12"/>
            <p:cNvSpPr/>
            <p:nvPr/>
          </p:nvSpPr>
          <p:spPr>
            <a:xfrm>
              <a:off x="104775" y="5629275"/>
              <a:ext cx="2409825" cy="111442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FLB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299" y="6075887"/>
              <a:ext cx="2082801" cy="5322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The University of Montan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390" y="5722399"/>
              <a:ext cx="1920618" cy="353488"/>
            </a:xfrm>
            <a:prstGeom prst="rect">
              <a:avLst/>
            </a:prstGeom>
            <a:noFill/>
            <a:extLst>
              <a:ext uri="{909E8E84-426E-40DD-AFC4-6F175D3DCCD1}">
                <a14:hiddenFill xmlns:a14="http://schemas.microsoft.com/office/drawing/2010/main">
                  <a:solidFill>
                    <a:srgbClr val="FFFFFF"/>
                  </a:solidFill>
                </a14:hiddenFill>
              </a:ext>
            </a:extLst>
          </p:spPr>
        </p:pic>
      </p:grpSp>
      <p:pic>
        <p:nvPicPr>
          <p:cNvPr id="3074" name="Picture 2" descr="http://upload.wikimedia.org/wikipedia/commons/thumb/e/e5/NASA_logo.svg/2000px-NASA_logo.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30211" y="2329159"/>
            <a:ext cx="2373471" cy="1964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7244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237"/>
            <a:ext cx="9144000" cy="1537464"/>
          </a:xfrm>
        </p:spPr>
        <p:txBody>
          <a:bodyPr/>
          <a:lstStyle/>
          <a:p>
            <a:pPr>
              <a:lnSpc>
                <a:spcPct val="80000"/>
              </a:lnSpc>
            </a:pPr>
            <a:r>
              <a:rPr lang="en-US" sz="2800" dirty="0" smtClean="0">
                <a:solidFill>
                  <a:schemeClr val="accent1">
                    <a:lumMod val="40000"/>
                    <a:lumOff val="60000"/>
                  </a:schemeClr>
                </a:solidFill>
              </a:rPr>
              <a:t>Methods: Many populations (N = 79) in 5 “replicate” study areas with many gene markers (N = 180 SNPs) were modeled.</a:t>
            </a:r>
            <a:r>
              <a:rPr lang="en-US" sz="2800" dirty="0"/>
              <a:t/>
            </a:r>
            <a:br>
              <a:rPr lang="en-US" sz="2800" dirty="0"/>
            </a:br>
            <a:endParaRPr lang="en-US" sz="2800" dirty="0">
              <a:solidFill>
                <a:schemeClr val="accent1">
                  <a:lumMod val="40000"/>
                  <a:lumOff val="60000"/>
                </a:schemeClr>
              </a:solidFill>
            </a:endParaRPr>
          </a:p>
        </p:txBody>
      </p:sp>
      <p:pic>
        <p:nvPicPr>
          <p:cNvPr id="5" name="Picture 4"/>
          <p:cNvPicPr>
            <a:picLocks noChangeAspect="1"/>
          </p:cNvPicPr>
          <p:nvPr/>
        </p:nvPicPr>
        <p:blipFill>
          <a:blip r:embed="rId3"/>
          <a:stretch>
            <a:fillRect/>
          </a:stretch>
        </p:blipFill>
        <p:spPr>
          <a:xfrm>
            <a:off x="0" y="1257145"/>
            <a:ext cx="6074511" cy="4746596"/>
          </a:xfrm>
          <a:prstGeom prst="rect">
            <a:avLst/>
          </a:prstGeom>
        </p:spPr>
      </p:pic>
      <p:sp>
        <p:nvSpPr>
          <p:cNvPr id="8" name="Rectangle 7"/>
          <p:cNvSpPr/>
          <p:nvPr/>
        </p:nvSpPr>
        <p:spPr>
          <a:xfrm>
            <a:off x="6074511" y="2051917"/>
            <a:ext cx="3810323" cy="2677656"/>
          </a:xfrm>
          <a:prstGeom prst="rect">
            <a:avLst/>
          </a:prstGeom>
        </p:spPr>
        <p:txBody>
          <a:bodyPr wrap="square">
            <a:spAutoFit/>
          </a:bodyPr>
          <a:lstStyle/>
          <a:p>
            <a:r>
              <a:rPr lang="en-US" sz="2800" dirty="0" smtClean="0">
                <a:solidFill>
                  <a:schemeClr val="bg1"/>
                </a:solidFill>
                <a:latin typeface="+mj-lt"/>
                <a:ea typeface="Cambria" panose="02040503050406030204" pitchFamily="18" charset="0"/>
              </a:rPr>
              <a:t>Steelhead DPSs:</a:t>
            </a:r>
            <a:endParaRPr lang="en-US" sz="2800" dirty="0" smtClean="0">
              <a:solidFill>
                <a:schemeClr val="bg1"/>
              </a:solidFill>
              <a:effectLst/>
              <a:latin typeface="+mj-lt"/>
              <a:ea typeface="Cambria" panose="02040503050406030204" pitchFamily="18" charset="0"/>
            </a:endParaRPr>
          </a:p>
          <a:p>
            <a:pPr marL="457200" indent="-457200">
              <a:buFontTx/>
              <a:buAutoNum type="arabicPeriod"/>
            </a:pPr>
            <a:r>
              <a:rPr lang="en-US" sz="2800" dirty="0" smtClean="0">
                <a:solidFill>
                  <a:srgbClr val="FF0000"/>
                </a:solidFill>
                <a:ea typeface="Cambria" panose="02040503050406030204" pitchFamily="18" charset="0"/>
              </a:rPr>
              <a:t>Lower Columbia</a:t>
            </a:r>
            <a:endParaRPr lang="en-US" sz="2800" dirty="0">
              <a:solidFill>
                <a:srgbClr val="FF0000"/>
              </a:solidFill>
              <a:ea typeface="Cambria" panose="02040503050406030204" pitchFamily="18" charset="0"/>
            </a:endParaRPr>
          </a:p>
          <a:p>
            <a:pPr marL="457200" indent="-457200">
              <a:buAutoNum type="arabicPeriod"/>
            </a:pPr>
            <a:r>
              <a:rPr lang="en-US" sz="2800" dirty="0" smtClean="0">
                <a:solidFill>
                  <a:schemeClr val="bg1"/>
                </a:solidFill>
                <a:latin typeface="+mj-lt"/>
                <a:ea typeface="Cambria" panose="02040503050406030204" pitchFamily="18" charset="0"/>
              </a:rPr>
              <a:t>Eastern Cascades</a:t>
            </a:r>
            <a:endParaRPr lang="en-US" sz="2800" dirty="0" smtClean="0">
              <a:solidFill>
                <a:schemeClr val="bg1"/>
              </a:solidFill>
              <a:effectLst/>
              <a:latin typeface="+mj-lt"/>
              <a:ea typeface="Cambria" panose="02040503050406030204" pitchFamily="18" charset="0"/>
            </a:endParaRPr>
          </a:p>
          <a:p>
            <a:pPr marL="457200" indent="-457200">
              <a:buFontTx/>
              <a:buAutoNum type="arabicPeriod"/>
            </a:pPr>
            <a:r>
              <a:rPr lang="en-US" sz="2800" dirty="0" smtClean="0">
                <a:solidFill>
                  <a:srgbClr val="00B0F0"/>
                </a:solidFill>
                <a:ea typeface="Cambria" panose="02040503050406030204" pitchFamily="18" charset="0"/>
              </a:rPr>
              <a:t>John Day</a:t>
            </a:r>
          </a:p>
          <a:p>
            <a:pPr marL="457200" indent="-457200">
              <a:buFontTx/>
              <a:buAutoNum type="arabicPeriod"/>
            </a:pPr>
            <a:r>
              <a:rPr lang="en-US" sz="2800" dirty="0" smtClean="0">
                <a:solidFill>
                  <a:srgbClr val="FFC000"/>
                </a:solidFill>
              </a:rPr>
              <a:t>Clearwater</a:t>
            </a:r>
          </a:p>
          <a:p>
            <a:pPr marL="457200" indent="-457200">
              <a:buFontTx/>
              <a:buAutoNum type="arabicPeriod"/>
            </a:pPr>
            <a:r>
              <a:rPr lang="en-US" sz="2800" dirty="0" smtClean="0">
                <a:solidFill>
                  <a:srgbClr val="00FF00"/>
                </a:solidFill>
              </a:rPr>
              <a:t>Salmon</a:t>
            </a:r>
            <a:endParaRPr lang="en-US" sz="2800" dirty="0">
              <a:solidFill>
                <a:srgbClr val="00FF00"/>
              </a:solidFill>
            </a:endParaRPr>
          </a:p>
        </p:txBody>
      </p:sp>
      <p:sp>
        <p:nvSpPr>
          <p:cNvPr id="9" name="TextBox 8"/>
          <p:cNvSpPr txBox="1"/>
          <p:nvPr/>
        </p:nvSpPr>
        <p:spPr>
          <a:xfrm>
            <a:off x="718679" y="2320727"/>
            <a:ext cx="444352" cy="707886"/>
          </a:xfrm>
          <a:prstGeom prst="rect">
            <a:avLst/>
          </a:prstGeom>
          <a:noFill/>
        </p:spPr>
        <p:txBody>
          <a:bodyPr wrap="none" rtlCol="0">
            <a:spAutoFit/>
          </a:bodyPr>
          <a:lstStyle/>
          <a:p>
            <a:r>
              <a:rPr lang="en-US" sz="4000" b="1" dirty="0" smtClean="0"/>
              <a:t>1</a:t>
            </a:r>
            <a:endParaRPr lang="en-US" sz="4000" b="1" dirty="0"/>
          </a:p>
        </p:txBody>
      </p:sp>
      <p:sp>
        <p:nvSpPr>
          <p:cNvPr id="10" name="TextBox 9"/>
          <p:cNvSpPr txBox="1"/>
          <p:nvPr/>
        </p:nvSpPr>
        <p:spPr>
          <a:xfrm>
            <a:off x="3685916" y="4083242"/>
            <a:ext cx="444352" cy="707886"/>
          </a:xfrm>
          <a:prstGeom prst="rect">
            <a:avLst/>
          </a:prstGeom>
          <a:noFill/>
        </p:spPr>
        <p:txBody>
          <a:bodyPr wrap="none" rtlCol="0">
            <a:spAutoFit/>
          </a:bodyPr>
          <a:lstStyle/>
          <a:p>
            <a:r>
              <a:rPr lang="en-US" sz="4000" b="1" dirty="0" smtClean="0"/>
              <a:t>5</a:t>
            </a:r>
            <a:endParaRPr lang="en-US" sz="4000" b="1" dirty="0"/>
          </a:p>
        </p:txBody>
      </p:sp>
      <p:sp>
        <p:nvSpPr>
          <p:cNvPr id="11" name="TextBox 10"/>
          <p:cNvSpPr txBox="1"/>
          <p:nvPr/>
        </p:nvSpPr>
        <p:spPr>
          <a:xfrm>
            <a:off x="3489388" y="2320726"/>
            <a:ext cx="444352" cy="707886"/>
          </a:xfrm>
          <a:prstGeom prst="rect">
            <a:avLst/>
          </a:prstGeom>
          <a:noFill/>
        </p:spPr>
        <p:txBody>
          <a:bodyPr wrap="none" rtlCol="0">
            <a:spAutoFit/>
          </a:bodyPr>
          <a:lstStyle/>
          <a:p>
            <a:r>
              <a:rPr lang="en-US" sz="4000" b="1" dirty="0"/>
              <a:t>4</a:t>
            </a:r>
          </a:p>
        </p:txBody>
      </p:sp>
      <p:sp>
        <p:nvSpPr>
          <p:cNvPr id="12" name="TextBox 11"/>
          <p:cNvSpPr txBox="1"/>
          <p:nvPr/>
        </p:nvSpPr>
        <p:spPr>
          <a:xfrm>
            <a:off x="2141078" y="3994728"/>
            <a:ext cx="444352" cy="707886"/>
          </a:xfrm>
          <a:prstGeom prst="rect">
            <a:avLst/>
          </a:prstGeom>
          <a:noFill/>
        </p:spPr>
        <p:txBody>
          <a:bodyPr wrap="none" rtlCol="0">
            <a:spAutoFit/>
          </a:bodyPr>
          <a:lstStyle/>
          <a:p>
            <a:r>
              <a:rPr lang="en-US" sz="4000" b="1" dirty="0"/>
              <a:t>3</a:t>
            </a:r>
          </a:p>
        </p:txBody>
      </p:sp>
      <p:sp>
        <p:nvSpPr>
          <p:cNvPr id="13" name="TextBox 12"/>
          <p:cNvSpPr txBox="1"/>
          <p:nvPr/>
        </p:nvSpPr>
        <p:spPr>
          <a:xfrm>
            <a:off x="1573887" y="2355779"/>
            <a:ext cx="418704" cy="707886"/>
          </a:xfrm>
          <a:prstGeom prst="rect">
            <a:avLst/>
          </a:prstGeom>
          <a:noFill/>
        </p:spPr>
        <p:txBody>
          <a:bodyPr wrap="square" rtlCol="0">
            <a:spAutoFit/>
          </a:bodyPr>
          <a:lstStyle/>
          <a:p>
            <a:r>
              <a:rPr lang="en-US" sz="4000" b="1" dirty="0"/>
              <a:t>2</a:t>
            </a:r>
          </a:p>
        </p:txBody>
      </p:sp>
      <p:sp>
        <p:nvSpPr>
          <p:cNvPr id="3" name="TextBox 2"/>
          <p:cNvSpPr txBox="1"/>
          <p:nvPr/>
        </p:nvSpPr>
        <p:spPr>
          <a:xfrm>
            <a:off x="645949" y="6003741"/>
            <a:ext cx="4446474" cy="461665"/>
          </a:xfrm>
          <a:prstGeom prst="rect">
            <a:avLst/>
          </a:prstGeom>
          <a:noFill/>
        </p:spPr>
        <p:txBody>
          <a:bodyPr wrap="none" rtlCol="0">
            <a:spAutoFit/>
          </a:bodyPr>
          <a:lstStyle/>
          <a:p>
            <a:r>
              <a:rPr lang="en-US" sz="2400" dirty="0" smtClean="0">
                <a:solidFill>
                  <a:schemeClr val="bg1"/>
                </a:solidFill>
              </a:rPr>
              <a:t>Winter precipitation – Jan - March</a:t>
            </a:r>
            <a:endParaRPr lang="en-US" sz="2400" dirty="0">
              <a:solidFill>
                <a:schemeClr val="bg1"/>
              </a:solidFill>
            </a:endParaRPr>
          </a:p>
        </p:txBody>
      </p:sp>
    </p:spTree>
    <p:extLst>
      <p:ext uri="{BB962C8B-B14F-4D97-AF65-F5344CB8AC3E}">
        <p14:creationId xmlns:p14="http://schemas.microsoft.com/office/powerpoint/2010/main" val="11208739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0" y="-382607"/>
            <a:ext cx="8975927" cy="1638300"/>
          </a:xfrm>
        </p:spPr>
        <p:txBody>
          <a:bodyPr/>
          <a:lstStyle/>
          <a:p>
            <a:r>
              <a:rPr lang="en-US" sz="2800" dirty="0" smtClean="0">
                <a:solidFill>
                  <a:schemeClr val="accent1">
                    <a:lumMod val="40000"/>
                    <a:lumOff val="60000"/>
                  </a:schemeClr>
                </a:solidFill>
              </a:rPr>
              <a:t>Climate variables (winter </a:t>
            </a:r>
            <a:r>
              <a:rPr lang="en-US" sz="2800" dirty="0" err="1" smtClean="0">
                <a:solidFill>
                  <a:schemeClr val="accent1">
                    <a:lumMod val="40000"/>
                    <a:lumOff val="60000"/>
                  </a:schemeClr>
                </a:solidFill>
              </a:rPr>
              <a:t>precip</a:t>
            </a:r>
            <a:r>
              <a:rPr lang="en-US" sz="2800" dirty="0" smtClean="0">
                <a:solidFill>
                  <a:schemeClr val="accent1">
                    <a:lumMod val="40000"/>
                    <a:lumOff val="60000"/>
                  </a:schemeClr>
                </a:solidFill>
              </a:rPr>
              <a:t>.) were strongly correlated with steelhead genetic diversity!  </a:t>
            </a:r>
            <a:endParaRPr lang="en-US" sz="2800" dirty="0">
              <a:solidFill>
                <a:schemeClr val="accent1">
                  <a:lumMod val="40000"/>
                  <a:lumOff val="60000"/>
                </a:schemeClr>
              </a:solidFill>
            </a:endParaRPr>
          </a:p>
        </p:txBody>
      </p:sp>
      <p:sp>
        <p:nvSpPr>
          <p:cNvPr id="3" name="TextBox 2"/>
          <p:cNvSpPr txBox="1"/>
          <p:nvPr/>
        </p:nvSpPr>
        <p:spPr>
          <a:xfrm>
            <a:off x="88935" y="5439948"/>
            <a:ext cx="8886992" cy="954107"/>
          </a:xfrm>
          <a:prstGeom prst="rect">
            <a:avLst/>
          </a:prstGeom>
          <a:noFill/>
        </p:spPr>
        <p:txBody>
          <a:bodyPr wrap="square" rtlCol="0">
            <a:spAutoFit/>
          </a:bodyPr>
          <a:lstStyle/>
          <a:p>
            <a:r>
              <a:rPr lang="en-US" sz="2800" dirty="0" smtClean="0">
                <a:solidFill>
                  <a:srgbClr val="FFFF00"/>
                </a:solidFill>
              </a:rPr>
              <a:t>Results suggest feasibility for predicting future vulnerability of populations and genetic diversity to climate change.</a:t>
            </a:r>
            <a:endParaRPr lang="en-US" sz="2800" dirty="0">
              <a:solidFill>
                <a:srgbClr val="FFFF00"/>
              </a:solidFill>
            </a:endParaRPr>
          </a:p>
        </p:txBody>
      </p:sp>
      <p:grpSp>
        <p:nvGrpSpPr>
          <p:cNvPr id="7" name="Group 6"/>
          <p:cNvGrpSpPr/>
          <p:nvPr/>
        </p:nvGrpSpPr>
        <p:grpSpPr>
          <a:xfrm>
            <a:off x="38236" y="1008495"/>
            <a:ext cx="8988390" cy="4230832"/>
            <a:chOff x="88935" y="995795"/>
            <a:chExt cx="8988390" cy="4230832"/>
          </a:xfrm>
        </p:grpSpPr>
        <p:pic>
          <p:nvPicPr>
            <p:cNvPr id="5" name="Picture 4"/>
            <p:cNvPicPr>
              <a:picLocks noChangeAspect="1"/>
            </p:cNvPicPr>
            <p:nvPr/>
          </p:nvPicPr>
          <p:blipFill rotWithShape="1">
            <a:blip r:embed="rId3"/>
            <a:srcRect t="5383"/>
            <a:stretch/>
          </p:blipFill>
          <p:spPr>
            <a:xfrm>
              <a:off x="88935" y="995795"/>
              <a:ext cx="8988390" cy="4230832"/>
            </a:xfrm>
            <a:prstGeom prst="rect">
              <a:avLst/>
            </a:prstGeom>
          </p:spPr>
        </p:pic>
        <p:sp>
          <p:nvSpPr>
            <p:cNvPr id="6" name="Rectangle 5"/>
            <p:cNvSpPr/>
            <p:nvPr/>
          </p:nvSpPr>
          <p:spPr>
            <a:xfrm>
              <a:off x="7586387" y="1483529"/>
              <a:ext cx="509863" cy="273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521913" y="1420391"/>
              <a:ext cx="638809" cy="400110"/>
            </a:xfrm>
            <a:prstGeom prst="rect">
              <a:avLst/>
            </a:prstGeom>
            <a:noFill/>
          </p:spPr>
          <p:txBody>
            <a:bodyPr wrap="square" rtlCol="0">
              <a:spAutoFit/>
            </a:bodyPr>
            <a:lstStyle/>
            <a:p>
              <a:r>
                <a:rPr lang="en-US" sz="2000" dirty="0" smtClean="0"/>
                <a:t>0.68</a:t>
              </a:r>
              <a:endParaRPr lang="en-US" sz="2000" dirty="0"/>
            </a:p>
          </p:txBody>
        </p:sp>
        <p:sp>
          <p:nvSpPr>
            <p:cNvPr id="13" name="Rectangle 12"/>
            <p:cNvSpPr/>
            <p:nvPr/>
          </p:nvSpPr>
          <p:spPr>
            <a:xfrm>
              <a:off x="7722699" y="1848282"/>
              <a:ext cx="509863" cy="273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658225" y="1785144"/>
              <a:ext cx="638809" cy="400110"/>
            </a:xfrm>
            <a:prstGeom prst="rect">
              <a:avLst/>
            </a:prstGeom>
            <a:noFill/>
          </p:spPr>
          <p:txBody>
            <a:bodyPr wrap="square" rtlCol="0">
              <a:spAutoFit/>
            </a:bodyPr>
            <a:lstStyle/>
            <a:p>
              <a:r>
                <a:rPr lang="en-US" sz="2000" dirty="0" smtClean="0"/>
                <a:t>0.75</a:t>
              </a:r>
              <a:endParaRPr lang="en-US" sz="2000" dirty="0"/>
            </a:p>
          </p:txBody>
        </p:sp>
        <p:sp>
          <p:nvSpPr>
            <p:cNvPr id="15" name="Rectangle 14"/>
            <p:cNvSpPr/>
            <p:nvPr/>
          </p:nvSpPr>
          <p:spPr>
            <a:xfrm>
              <a:off x="7722699" y="2213035"/>
              <a:ext cx="509863" cy="273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658225" y="2149897"/>
              <a:ext cx="638809" cy="400110"/>
            </a:xfrm>
            <a:prstGeom prst="rect">
              <a:avLst/>
            </a:prstGeom>
            <a:noFill/>
          </p:spPr>
          <p:txBody>
            <a:bodyPr wrap="square" rtlCol="0">
              <a:spAutoFit/>
            </a:bodyPr>
            <a:lstStyle/>
            <a:p>
              <a:r>
                <a:rPr lang="en-US" sz="2000" dirty="0" smtClean="0"/>
                <a:t>0.63</a:t>
              </a:r>
              <a:endParaRPr lang="en-US" sz="2000" dirty="0"/>
            </a:p>
          </p:txBody>
        </p:sp>
      </p:grpSp>
    </p:spTree>
    <p:extLst>
      <p:ext uri="{BB962C8B-B14F-4D97-AF65-F5344CB8AC3E}">
        <p14:creationId xmlns:p14="http://schemas.microsoft.com/office/powerpoint/2010/main" val="343328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2143" y="1112482"/>
            <a:ext cx="4454295" cy="4160545"/>
          </a:xfrm>
          <a:prstGeom prst="rect">
            <a:avLst/>
          </a:prstGeom>
        </p:spPr>
      </p:pic>
      <p:pic>
        <p:nvPicPr>
          <p:cNvPr id="11" name="Picture 10"/>
          <p:cNvPicPr/>
          <p:nvPr/>
        </p:nvPicPr>
        <p:blipFill rotWithShape="1">
          <a:blip r:embed="rId4">
            <a:extLst>
              <a:ext uri="{28A0092B-C50C-407E-A947-70E740481C1C}">
                <a14:useLocalDpi xmlns:a14="http://schemas.microsoft.com/office/drawing/2010/main" val="0"/>
              </a:ext>
            </a:extLst>
          </a:blip>
          <a:srcRect l="-1" t="2867" r="55860" b="50230"/>
          <a:stretch/>
        </p:blipFill>
        <p:spPr>
          <a:xfrm>
            <a:off x="-6681403" y="-122298"/>
            <a:ext cx="4360283" cy="4141472"/>
          </a:xfrm>
          <a:prstGeom prst="rect">
            <a:avLst/>
          </a:prstGeom>
        </p:spPr>
      </p:pic>
      <p:pic>
        <p:nvPicPr>
          <p:cNvPr id="4" name="Picture 3"/>
          <p:cNvPicPr>
            <a:picLocks noChangeAspect="1"/>
          </p:cNvPicPr>
          <p:nvPr/>
        </p:nvPicPr>
        <p:blipFill>
          <a:blip r:embed="rId5"/>
          <a:stretch>
            <a:fillRect/>
          </a:stretch>
        </p:blipFill>
        <p:spPr>
          <a:xfrm>
            <a:off x="-5936342" y="778929"/>
            <a:ext cx="5440068" cy="4827652"/>
          </a:xfrm>
          <a:prstGeom prst="rect">
            <a:avLst/>
          </a:prstGeom>
        </p:spPr>
      </p:pic>
      <p:sp>
        <p:nvSpPr>
          <p:cNvPr id="5" name="Rectangle 4"/>
          <p:cNvSpPr/>
          <p:nvPr/>
        </p:nvSpPr>
        <p:spPr>
          <a:xfrm>
            <a:off x="132822" y="5288340"/>
            <a:ext cx="8709662" cy="1200329"/>
          </a:xfrm>
          <a:prstGeom prst="rect">
            <a:avLst/>
          </a:prstGeom>
        </p:spPr>
        <p:txBody>
          <a:bodyPr wrap="square">
            <a:spAutoFit/>
          </a:bodyPr>
          <a:lstStyle/>
          <a:p>
            <a:r>
              <a:rPr lang="en-US" sz="2400" dirty="0">
                <a:solidFill>
                  <a:srgbClr val="FFFF00"/>
                </a:solidFill>
              </a:rPr>
              <a:t>P</a:t>
            </a:r>
            <a:r>
              <a:rPr lang="en-US" sz="2400" dirty="0" smtClean="0">
                <a:solidFill>
                  <a:srgbClr val="FFFF00"/>
                </a:solidFill>
              </a:rPr>
              <a:t>opulations with lower genetic diversity also faced the highest future exposure to warmer stream temperatures, etc. ... and, thus, are more vulnerable.</a:t>
            </a:r>
            <a:endParaRPr lang="en-US" sz="2400" dirty="0">
              <a:solidFill>
                <a:srgbClr val="FFFF00"/>
              </a:solidFill>
            </a:endParaRPr>
          </a:p>
        </p:txBody>
      </p:sp>
      <p:sp>
        <p:nvSpPr>
          <p:cNvPr id="7" name="TextBox 6"/>
          <p:cNvSpPr txBox="1"/>
          <p:nvPr/>
        </p:nvSpPr>
        <p:spPr>
          <a:xfrm>
            <a:off x="310394" y="4701371"/>
            <a:ext cx="2498184" cy="461665"/>
          </a:xfrm>
          <a:prstGeom prst="rect">
            <a:avLst/>
          </a:prstGeom>
          <a:noFill/>
        </p:spPr>
        <p:txBody>
          <a:bodyPr wrap="none" rtlCol="0">
            <a:spAutoFit/>
          </a:bodyPr>
          <a:lstStyle/>
          <a:p>
            <a:r>
              <a:rPr lang="en-US" sz="2400" b="1" dirty="0" smtClean="0"/>
              <a:t>Kovach et al. 2015</a:t>
            </a:r>
            <a:endParaRPr lang="en-US" sz="2400" b="1" dirty="0"/>
          </a:p>
        </p:txBody>
      </p:sp>
      <p:pic>
        <p:nvPicPr>
          <p:cNvPr id="10" name="Picture 9"/>
          <p:cNvPicPr/>
          <p:nvPr/>
        </p:nvPicPr>
        <p:blipFill rotWithShape="1">
          <a:blip r:embed="rId4">
            <a:extLst>
              <a:ext uri="{28A0092B-C50C-407E-A947-70E740481C1C}">
                <a14:useLocalDpi xmlns:a14="http://schemas.microsoft.com/office/drawing/2010/main" val="0"/>
              </a:ext>
            </a:extLst>
          </a:blip>
          <a:srcRect l="45053" t="55268" r="11959"/>
          <a:stretch/>
        </p:blipFill>
        <p:spPr>
          <a:xfrm>
            <a:off x="4487653" y="1125697"/>
            <a:ext cx="4476749" cy="4141472"/>
          </a:xfrm>
          <a:prstGeom prst="rect">
            <a:avLst/>
          </a:prstGeom>
        </p:spPr>
      </p:pic>
      <p:sp>
        <p:nvSpPr>
          <p:cNvPr id="2" name="TextBox 1"/>
          <p:cNvSpPr txBox="1"/>
          <p:nvPr/>
        </p:nvSpPr>
        <p:spPr>
          <a:xfrm>
            <a:off x="-2669318" y="210219"/>
            <a:ext cx="2173044" cy="369332"/>
          </a:xfrm>
          <a:prstGeom prst="rect">
            <a:avLst/>
          </a:prstGeom>
          <a:noFill/>
        </p:spPr>
        <p:txBody>
          <a:bodyPr wrap="square" rtlCol="0">
            <a:spAutoFit/>
          </a:bodyPr>
          <a:lstStyle/>
          <a:p>
            <a:r>
              <a:rPr lang="en-US" dirty="0" smtClean="0"/>
              <a:t>Max Summer Temp</a:t>
            </a:r>
            <a:endParaRPr lang="en-US" dirty="0"/>
          </a:p>
        </p:txBody>
      </p:sp>
      <p:pic>
        <p:nvPicPr>
          <p:cNvPr id="9" name="Picture 8"/>
          <p:cNvPicPr/>
          <p:nvPr/>
        </p:nvPicPr>
        <p:blipFill>
          <a:blip r:embed="rId4">
            <a:extLst>
              <a:ext uri="{28A0092B-C50C-407E-A947-70E740481C1C}">
                <a14:useLocalDpi xmlns:a14="http://schemas.microsoft.com/office/drawing/2010/main" val="0"/>
              </a:ext>
            </a:extLst>
          </a:blip>
          <a:stretch>
            <a:fillRect/>
          </a:stretch>
        </p:blipFill>
        <p:spPr>
          <a:xfrm>
            <a:off x="-6545224" y="983807"/>
            <a:ext cx="6198695" cy="6065334"/>
          </a:xfrm>
          <a:prstGeom prst="rect">
            <a:avLst/>
          </a:prstGeom>
        </p:spPr>
      </p:pic>
      <p:sp>
        <p:nvSpPr>
          <p:cNvPr id="3" name="TextBox 2"/>
          <p:cNvSpPr txBox="1"/>
          <p:nvPr/>
        </p:nvSpPr>
        <p:spPr>
          <a:xfrm>
            <a:off x="127370" y="1144747"/>
            <a:ext cx="8837032" cy="461665"/>
          </a:xfrm>
          <a:prstGeom prst="rect">
            <a:avLst/>
          </a:prstGeom>
          <a:noFill/>
        </p:spPr>
        <p:txBody>
          <a:bodyPr wrap="square" rtlCol="0">
            <a:spAutoFit/>
          </a:bodyPr>
          <a:lstStyle/>
          <a:p>
            <a:r>
              <a:rPr lang="en-US" sz="2400" b="1" dirty="0" smtClean="0"/>
              <a:t>Maximum Summer Temperature	               Genetic Diversity	</a:t>
            </a:r>
            <a:endParaRPr lang="en-US" sz="2400" b="1" dirty="0"/>
          </a:p>
        </p:txBody>
      </p:sp>
      <p:sp>
        <p:nvSpPr>
          <p:cNvPr id="12" name="Title 1"/>
          <p:cNvSpPr>
            <a:spLocks noGrp="1"/>
          </p:cNvSpPr>
          <p:nvPr>
            <p:ph type="title"/>
          </p:nvPr>
        </p:nvSpPr>
        <p:spPr>
          <a:xfrm>
            <a:off x="-5918" y="-262721"/>
            <a:ext cx="8975927" cy="1638300"/>
          </a:xfrm>
        </p:spPr>
        <p:txBody>
          <a:bodyPr/>
          <a:lstStyle/>
          <a:p>
            <a:pPr>
              <a:lnSpc>
                <a:spcPct val="80000"/>
              </a:lnSpc>
            </a:pPr>
            <a:r>
              <a:rPr lang="en-US" sz="2800" dirty="0" smtClean="0">
                <a:solidFill>
                  <a:schemeClr val="accent1">
                    <a:lumMod val="40000"/>
                    <a:lumOff val="60000"/>
                  </a:schemeClr>
                </a:solidFill>
              </a:rPr>
              <a:t>Climate and habitat variables (temperature) were correlated with bull trout genetic diversity in 130 populations in 24 study areas. </a:t>
            </a:r>
            <a:endParaRPr lang="en-US" sz="2800" dirty="0">
              <a:solidFill>
                <a:schemeClr val="accent1">
                  <a:lumMod val="40000"/>
                  <a:lumOff val="60000"/>
                </a:schemeClr>
              </a:solidFill>
            </a:endParaRPr>
          </a:p>
        </p:txBody>
      </p:sp>
      <p:cxnSp>
        <p:nvCxnSpPr>
          <p:cNvPr id="14" name="Straight Arrow Connector 13"/>
          <p:cNvCxnSpPr/>
          <p:nvPr/>
        </p:nvCxnSpPr>
        <p:spPr>
          <a:xfrm>
            <a:off x="1424763" y="3657600"/>
            <a:ext cx="4476307" cy="21266"/>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132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5" y="-54864"/>
            <a:ext cx="9010650" cy="704722"/>
          </a:xfrm>
        </p:spPr>
        <p:txBody>
          <a:bodyPr/>
          <a:lstStyle/>
          <a:p>
            <a:r>
              <a:rPr lang="en-US" dirty="0" smtClean="0">
                <a:solidFill>
                  <a:schemeClr val="accent1">
                    <a:lumMod val="40000"/>
                    <a:lumOff val="60000"/>
                  </a:schemeClr>
                </a:solidFill>
              </a:rPr>
              <a:t>Year 1 Overarching Questions</a:t>
            </a:r>
            <a:endParaRPr lang="en-US" dirty="0">
              <a:solidFill>
                <a:schemeClr val="accent1">
                  <a:lumMod val="40000"/>
                  <a:lumOff val="60000"/>
                </a:schemeClr>
              </a:solidFill>
            </a:endParaRPr>
          </a:p>
        </p:txBody>
      </p:sp>
      <p:sp>
        <p:nvSpPr>
          <p:cNvPr id="3" name="Content Placeholder 2"/>
          <p:cNvSpPr>
            <a:spLocks noGrp="1"/>
          </p:cNvSpPr>
          <p:nvPr>
            <p:ph idx="1"/>
          </p:nvPr>
        </p:nvSpPr>
        <p:spPr>
          <a:xfrm>
            <a:off x="66675" y="649858"/>
            <a:ext cx="9010650" cy="5878958"/>
          </a:xfrm>
        </p:spPr>
        <p:txBody>
          <a:bodyPr>
            <a:noAutofit/>
          </a:bodyPr>
          <a:lstStyle/>
          <a:p>
            <a:pPr marL="0" indent="0">
              <a:lnSpc>
                <a:spcPct val="70000"/>
              </a:lnSpc>
              <a:buNone/>
            </a:pPr>
            <a:r>
              <a:rPr lang="en-US" dirty="0" smtClean="0">
                <a:solidFill>
                  <a:schemeClr val="bg1">
                    <a:lumMod val="65000"/>
                  </a:schemeClr>
                </a:solidFill>
              </a:rPr>
              <a:t>How can we improve CCVAs and decision support tools for conservation decision-making (Wade et al. in prep)?</a:t>
            </a:r>
          </a:p>
          <a:p>
            <a:pPr marL="0" indent="0">
              <a:lnSpc>
                <a:spcPct val="70000"/>
              </a:lnSpc>
              <a:buNone/>
            </a:pPr>
            <a:endParaRPr lang="en-US" dirty="0" smtClean="0"/>
          </a:p>
          <a:p>
            <a:pPr marL="0" indent="0">
              <a:lnSpc>
                <a:spcPct val="70000"/>
              </a:lnSpc>
              <a:buNone/>
            </a:pPr>
            <a:endParaRPr lang="en-US" dirty="0"/>
          </a:p>
          <a:p>
            <a:pPr marL="0" indent="0">
              <a:lnSpc>
                <a:spcPct val="70000"/>
              </a:lnSpc>
              <a:buNone/>
            </a:pPr>
            <a:r>
              <a:rPr lang="en-US" dirty="0" smtClean="0">
                <a:solidFill>
                  <a:schemeClr val="bg1">
                    <a:lumMod val="50000"/>
                  </a:schemeClr>
                </a:solidFill>
              </a:rPr>
              <a:t>Are </a:t>
            </a:r>
            <a:r>
              <a:rPr lang="en-US" dirty="0">
                <a:solidFill>
                  <a:schemeClr val="bg1">
                    <a:lumMod val="50000"/>
                  </a:schemeClr>
                </a:solidFill>
              </a:rPr>
              <a:t>environmental variables correlated with genetic </a:t>
            </a:r>
            <a:r>
              <a:rPr lang="en-US" dirty="0" smtClean="0">
                <a:solidFill>
                  <a:schemeClr val="bg1">
                    <a:lumMod val="50000"/>
                  </a:schemeClr>
                </a:solidFill>
              </a:rPr>
              <a:t>diversity in steelhead and </a:t>
            </a:r>
            <a:r>
              <a:rPr lang="en-US" dirty="0">
                <a:solidFill>
                  <a:schemeClr val="bg1">
                    <a:lumMod val="50000"/>
                  </a:schemeClr>
                </a:solidFill>
              </a:rPr>
              <a:t>bull trout </a:t>
            </a:r>
            <a:r>
              <a:rPr lang="en-US" dirty="0" smtClean="0">
                <a:solidFill>
                  <a:schemeClr val="bg1">
                    <a:lumMod val="50000"/>
                  </a:schemeClr>
                </a:solidFill>
              </a:rPr>
              <a:t>(Hand et al. in review; Kovach </a:t>
            </a:r>
            <a:r>
              <a:rPr lang="en-US" dirty="0">
                <a:solidFill>
                  <a:schemeClr val="bg1">
                    <a:lumMod val="50000"/>
                  </a:schemeClr>
                </a:solidFill>
              </a:rPr>
              <a:t>et al. in press)?</a:t>
            </a:r>
          </a:p>
          <a:p>
            <a:pPr marL="0" indent="0">
              <a:lnSpc>
                <a:spcPct val="70000"/>
              </a:lnSpc>
              <a:buNone/>
            </a:pPr>
            <a:endParaRPr lang="en-US" dirty="0" smtClean="0">
              <a:solidFill>
                <a:schemeClr val="bg1">
                  <a:lumMod val="50000"/>
                </a:schemeClr>
              </a:solidFill>
            </a:endParaRPr>
          </a:p>
          <a:p>
            <a:pPr marL="0" indent="0">
              <a:lnSpc>
                <a:spcPct val="70000"/>
              </a:lnSpc>
              <a:buNone/>
            </a:pPr>
            <a:endParaRPr lang="en-US" dirty="0" smtClean="0">
              <a:solidFill>
                <a:schemeClr val="bg1">
                  <a:lumMod val="50000"/>
                </a:schemeClr>
              </a:solidFill>
            </a:endParaRPr>
          </a:p>
          <a:p>
            <a:pPr marL="0" indent="0">
              <a:lnSpc>
                <a:spcPct val="70000"/>
              </a:lnSpc>
              <a:buNone/>
            </a:pPr>
            <a:endParaRPr lang="en-US" dirty="0">
              <a:solidFill>
                <a:schemeClr val="bg1">
                  <a:lumMod val="50000"/>
                </a:schemeClr>
              </a:solidFill>
            </a:endParaRPr>
          </a:p>
          <a:p>
            <a:pPr marL="0" indent="0">
              <a:lnSpc>
                <a:spcPct val="70000"/>
              </a:lnSpc>
              <a:buNone/>
            </a:pPr>
            <a:endParaRPr lang="en-US" dirty="0" smtClean="0">
              <a:solidFill>
                <a:schemeClr val="bg1">
                  <a:lumMod val="50000"/>
                </a:schemeClr>
              </a:solidFill>
            </a:endParaRPr>
          </a:p>
          <a:p>
            <a:pPr marL="0" indent="0">
              <a:lnSpc>
                <a:spcPct val="70000"/>
              </a:lnSpc>
              <a:buNone/>
            </a:pPr>
            <a:r>
              <a:rPr lang="en-US" dirty="0" smtClean="0"/>
              <a:t>How does use of different </a:t>
            </a:r>
            <a:r>
              <a:rPr lang="en-US" dirty="0"/>
              <a:t>data </a:t>
            </a:r>
            <a:r>
              <a:rPr lang="en-US" dirty="0" smtClean="0"/>
              <a:t>types (environmental</a:t>
            </a:r>
            <a:r>
              <a:rPr lang="en-US" dirty="0"/>
              <a:t>, demographic and genetic</a:t>
            </a:r>
            <a:r>
              <a:rPr lang="en-US" dirty="0" smtClean="0"/>
              <a:t>) change CCVA results (Wade, Hand et al. in prep)?</a:t>
            </a:r>
          </a:p>
          <a:p>
            <a:pPr>
              <a:lnSpc>
                <a:spcPct val="70000"/>
              </a:lnSpc>
            </a:pPr>
            <a:endParaRPr lang="en-US" dirty="0"/>
          </a:p>
          <a:p>
            <a:pPr>
              <a:lnSpc>
                <a:spcPct val="70000"/>
              </a:lnSpc>
            </a:pPr>
            <a:endParaRPr lang="en-US" dirty="0" smtClean="0"/>
          </a:p>
          <a:p>
            <a:pPr>
              <a:lnSpc>
                <a:spcPct val="70000"/>
              </a:lnSpc>
            </a:pPr>
            <a:endParaRPr lang="en-US" dirty="0" smtClean="0"/>
          </a:p>
          <a:p>
            <a:pPr>
              <a:lnSpc>
                <a:spcPct val="70000"/>
              </a:lnSpc>
            </a:pPr>
            <a:endParaRPr lang="en-US" dirty="0" smtClean="0"/>
          </a:p>
          <a:p>
            <a:pPr>
              <a:lnSpc>
                <a:spcPct val="70000"/>
              </a:lnSpc>
            </a:pPr>
            <a:endParaRPr lang="en-US" dirty="0"/>
          </a:p>
        </p:txBody>
      </p:sp>
    </p:spTree>
    <p:extLst>
      <p:ext uri="{BB962C8B-B14F-4D97-AF65-F5344CB8AC3E}">
        <p14:creationId xmlns:p14="http://schemas.microsoft.com/office/powerpoint/2010/main" val="25490293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67251" y="6125137"/>
            <a:ext cx="2340834" cy="369332"/>
          </a:xfrm>
          <a:prstGeom prst="rect">
            <a:avLst/>
          </a:prstGeom>
          <a:noFill/>
        </p:spPr>
        <p:txBody>
          <a:bodyPr wrap="none" rtlCol="0">
            <a:spAutoFit/>
          </a:bodyPr>
          <a:lstStyle/>
          <a:p>
            <a:r>
              <a:rPr lang="en-US" b="1" dirty="0" smtClean="0"/>
              <a:t>Bull trout vulnerability</a:t>
            </a:r>
            <a:endParaRPr lang="en-US" b="1" dirty="0"/>
          </a:p>
        </p:txBody>
      </p:sp>
      <p:sp>
        <p:nvSpPr>
          <p:cNvPr id="8" name="TextBox 7"/>
          <p:cNvSpPr txBox="1"/>
          <p:nvPr/>
        </p:nvSpPr>
        <p:spPr>
          <a:xfrm>
            <a:off x="5782378" y="6140903"/>
            <a:ext cx="2385718" cy="369332"/>
          </a:xfrm>
          <a:prstGeom prst="rect">
            <a:avLst/>
          </a:prstGeom>
          <a:noFill/>
        </p:spPr>
        <p:txBody>
          <a:bodyPr wrap="none" rtlCol="0">
            <a:spAutoFit/>
          </a:bodyPr>
          <a:lstStyle/>
          <a:p>
            <a:r>
              <a:rPr lang="en-US" b="1" dirty="0" smtClean="0"/>
              <a:t>Steelhead vulnerability</a:t>
            </a:r>
            <a:endParaRPr lang="en-US" b="1" dirty="0"/>
          </a:p>
        </p:txBody>
      </p:sp>
      <p:sp>
        <p:nvSpPr>
          <p:cNvPr id="11" name="TextBox 10"/>
          <p:cNvSpPr txBox="1"/>
          <p:nvPr/>
        </p:nvSpPr>
        <p:spPr>
          <a:xfrm>
            <a:off x="2200273" y="6488668"/>
            <a:ext cx="2631426" cy="369332"/>
          </a:xfrm>
          <a:prstGeom prst="rect">
            <a:avLst/>
          </a:prstGeom>
          <a:noFill/>
        </p:spPr>
        <p:txBody>
          <a:bodyPr wrap="none" rtlCol="0">
            <a:spAutoFit/>
          </a:bodyPr>
          <a:lstStyle/>
          <a:p>
            <a:r>
              <a:rPr lang="en-US" dirty="0" smtClean="0">
                <a:solidFill>
                  <a:schemeClr val="bg1"/>
                </a:solidFill>
              </a:rPr>
              <a:t>Wade, Hand, et al. in prep</a:t>
            </a:r>
            <a:endParaRPr lang="en-US" dirty="0">
              <a:solidFill>
                <a:schemeClr val="bg1"/>
              </a:solidFill>
            </a:endParaRPr>
          </a:p>
        </p:txBody>
      </p:sp>
      <p:sp>
        <p:nvSpPr>
          <p:cNvPr id="5" name="Rectangle 4"/>
          <p:cNvSpPr/>
          <p:nvPr/>
        </p:nvSpPr>
        <p:spPr>
          <a:xfrm>
            <a:off x="36132" y="5244317"/>
            <a:ext cx="5230654" cy="1200329"/>
          </a:xfrm>
          <a:prstGeom prst="rect">
            <a:avLst/>
          </a:prstGeom>
        </p:spPr>
        <p:txBody>
          <a:bodyPr wrap="square">
            <a:spAutoFit/>
          </a:bodyPr>
          <a:lstStyle/>
          <a:p>
            <a:r>
              <a:rPr lang="en-US" sz="2400" dirty="0" smtClean="0">
                <a:solidFill>
                  <a:srgbClr val="FFFF00"/>
                </a:solidFill>
                <a:latin typeface="Times New Roman" panose="02020603050405020304" pitchFamily="18" charset="0"/>
                <a:ea typeface="Calibri" panose="020F0502020204030204" pitchFamily="34" charset="0"/>
              </a:rPr>
              <a:t>Managers and decision-makers should consider several sources of data and conduct sensitivity analysis. </a:t>
            </a:r>
            <a:endParaRPr lang="en-US" sz="2400" dirty="0">
              <a:solidFill>
                <a:srgbClr val="FFFF00"/>
              </a:solidFill>
            </a:endParaRPr>
          </a:p>
        </p:txBody>
      </p:sp>
      <p:pic>
        <p:nvPicPr>
          <p:cNvPr id="12" name="Picture 11"/>
          <p:cNvPicPr>
            <a:picLocks noChangeAspect="1"/>
          </p:cNvPicPr>
          <p:nvPr/>
        </p:nvPicPr>
        <p:blipFill rotWithShape="1">
          <a:blip r:embed="rId3"/>
          <a:srcRect l="3130" t="2586" r="6314"/>
          <a:stretch/>
        </p:blipFill>
        <p:spPr>
          <a:xfrm>
            <a:off x="5107562" y="0"/>
            <a:ext cx="3953437" cy="68580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32" y="1209562"/>
            <a:ext cx="4960628" cy="4108334"/>
          </a:xfrm>
          <a:prstGeom prst="rect">
            <a:avLst/>
          </a:prstGeom>
        </p:spPr>
      </p:pic>
      <p:sp>
        <p:nvSpPr>
          <p:cNvPr id="14" name="TextBox 13"/>
          <p:cNvSpPr txBox="1"/>
          <p:nvPr/>
        </p:nvSpPr>
        <p:spPr>
          <a:xfrm>
            <a:off x="-61546" y="0"/>
            <a:ext cx="5169108" cy="1200329"/>
          </a:xfrm>
          <a:prstGeom prst="rect">
            <a:avLst/>
          </a:prstGeom>
        </p:spPr>
        <p:txBody>
          <a:bodyPr wrap="square">
            <a:spAutoFit/>
          </a:bodyPr>
          <a:lstStyle>
            <a:defPPr>
              <a:defRPr lang="en-US"/>
            </a:defPPr>
            <a:lvl1pPr>
              <a:defRPr sz="3200" b="1">
                <a:solidFill>
                  <a:schemeClr val="bg1"/>
                </a:solidFill>
              </a:defRPr>
            </a:lvl1pPr>
          </a:lstStyle>
          <a:p>
            <a:pPr>
              <a:lnSpc>
                <a:spcPct val="80000"/>
              </a:lnSpc>
            </a:pPr>
            <a:r>
              <a:rPr lang="en-US" sz="3000" b="0" dirty="0" smtClean="0">
                <a:solidFill>
                  <a:schemeClr val="accent1">
                    <a:lumMod val="40000"/>
                    <a:lumOff val="60000"/>
                  </a:schemeClr>
                </a:solidFill>
              </a:rPr>
              <a:t>Sensitivity analysis shows CCVA’s using different data types give different results.</a:t>
            </a:r>
            <a:endParaRPr lang="en-US" sz="3000" b="0" dirty="0">
              <a:solidFill>
                <a:schemeClr val="accent1">
                  <a:lumMod val="40000"/>
                  <a:lumOff val="60000"/>
                </a:schemeClr>
              </a:solidFill>
            </a:endParaRPr>
          </a:p>
        </p:txBody>
      </p:sp>
    </p:spTree>
    <p:extLst>
      <p:ext uri="{BB962C8B-B14F-4D97-AF65-F5344CB8AC3E}">
        <p14:creationId xmlns:p14="http://schemas.microsoft.com/office/powerpoint/2010/main" val="35430513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5" y="-54864"/>
            <a:ext cx="9010650" cy="704722"/>
          </a:xfrm>
        </p:spPr>
        <p:txBody>
          <a:bodyPr/>
          <a:lstStyle/>
          <a:p>
            <a:r>
              <a:rPr lang="en-US" dirty="0" smtClean="0">
                <a:solidFill>
                  <a:schemeClr val="accent1">
                    <a:lumMod val="40000"/>
                    <a:lumOff val="60000"/>
                  </a:schemeClr>
                </a:solidFill>
              </a:rPr>
              <a:t>Year 1 Overarching Questions – Major Outcomes</a:t>
            </a:r>
            <a:endParaRPr lang="en-US" dirty="0">
              <a:solidFill>
                <a:schemeClr val="accent1">
                  <a:lumMod val="40000"/>
                  <a:lumOff val="60000"/>
                </a:schemeClr>
              </a:solidFill>
            </a:endParaRPr>
          </a:p>
        </p:txBody>
      </p:sp>
      <p:sp>
        <p:nvSpPr>
          <p:cNvPr id="3" name="Content Placeholder 2"/>
          <p:cNvSpPr>
            <a:spLocks noGrp="1"/>
          </p:cNvSpPr>
          <p:nvPr>
            <p:ph idx="1"/>
          </p:nvPr>
        </p:nvSpPr>
        <p:spPr>
          <a:xfrm>
            <a:off x="66675" y="649858"/>
            <a:ext cx="9010650" cy="5878958"/>
          </a:xfrm>
        </p:spPr>
        <p:txBody>
          <a:bodyPr>
            <a:noAutofit/>
          </a:bodyPr>
          <a:lstStyle/>
          <a:p>
            <a:pPr marL="0" indent="0">
              <a:lnSpc>
                <a:spcPct val="70000"/>
              </a:lnSpc>
              <a:buNone/>
            </a:pPr>
            <a:r>
              <a:rPr lang="en-US" sz="2400" dirty="0" smtClean="0"/>
              <a:t>How can we improve CCVAs?</a:t>
            </a:r>
          </a:p>
          <a:p>
            <a:pPr>
              <a:lnSpc>
                <a:spcPct val="70000"/>
              </a:lnSpc>
            </a:pPr>
            <a:r>
              <a:rPr lang="en-US" sz="2400" dirty="0" smtClean="0">
                <a:solidFill>
                  <a:srgbClr val="FFFF00"/>
                </a:solidFill>
              </a:rPr>
              <a:t>By providing a standardized framework and web-based tools for conducting CCVAs and accounting for </a:t>
            </a:r>
            <a:r>
              <a:rPr lang="en-US" sz="2400" dirty="0">
                <a:solidFill>
                  <a:srgbClr val="FFFF00"/>
                </a:solidFill>
              </a:rPr>
              <a:t>uncertainty and </a:t>
            </a:r>
            <a:r>
              <a:rPr lang="en-US" sz="2400" dirty="0" smtClean="0">
                <a:solidFill>
                  <a:srgbClr val="FFFF00"/>
                </a:solidFill>
              </a:rPr>
              <a:t>sensitivity (Wade et al. in prep).</a:t>
            </a:r>
          </a:p>
          <a:p>
            <a:pPr>
              <a:lnSpc>
                <a:spcPct val="70000"/>
              </a:lnSpc>
            </a:pPr>
            <a:endParaRPr lang="en-US" sz="2400" dirty="0" smtClean="0">
              <a:solidFill>
                <a:srgbClr val="FFFF00"/>
              </a:solidFill>
            </a:endParaRPr>
          </a:p>
          <a:p>
            <a:pPr marL="0" indent="0">
              <a:lnSpc>
                <a:spcPct val="70000"/>
              </a:lnSpc>
              <a:buNone/>
            </a:pPr>
            <a:r>
              <a:rPr lang="en-US" sz="2400" dirty="0" smtClean="0"/>
              <a:t>Are </a:t>
            </a:r>
            <a:r>
              <a:rPr lang="en-US" sz="2400" dirty="0"/>
              <a:t>environmental variables correlated with genetic </a:t>
            </a:r>
            <a:r>
              <a:rPr lang="en-US" sz="2400" dirty="0" smtClean="0"/>
              <a:t>diversity?</a:t>
            </a:r>
            <a:endParaRPr lang="en-US" sz="2400" dirty="0"/>
          </a:p>
          <a:p>
            <a:pPr>
              <a:lnSpc>
                <a:spcPct val="70000"/>
              </a:lnSpc>
            </a:pPr>
            <a:r>
              <a:rPr lang="en-US" sz="2400" dirty="0">
                <a:solidFill>
                  <a:srgbClr val="FFFF00"/>
                </a:solidFill>
              </a:rPr>
              <a:t>YES! </a:t>
            </a:r>
            <a:r>
              <a:rPr lang="en-US" sz="2400" dirty="0" smtClean="0">
                <a:solidFill>
                  <a:srgbClr val="FFFF00"/>
                </a:solidFill>
              </a:rPr>
              <a:t>We found strong correlations, among the highest found for any taxa, </a:t>
            </a:r>
            <a:r>
              <a:rPr lang="en-US" sz="2400" dirty="0">
                <a:solidFill>
                  <a:srgbClr val="FFFF00"/>
                </a:solidFill>
              </a:rPr>
              <a:t>between climate related factors and genetic </a:t>
            </a:r>
            <a:r>
              <a:rPr lang="en-US" sz="2400" dirty="0" smtClean="0">
                <a:solidFill>
                  <a:srgbClr val="FFFF00"/>
                </a:solidFill>
              </a:rPr>
              <a:t>diversity </a:t>
            </a:r>
            <a:r>
              <a:rPr lang="en-US" sz="2400" dirty="0">
                <a:solidFill>
                  <a:srgbClr val="FFFF00"/>
                </a:solidFill>
              </a:rPr>
              <a:t>in steelhead </a:t>
            </a:r>
            <a:r>
              <a:rPr lang="en-US" sz="2400" dirty="0" smtClean="0">
                <a:solidFill>
                  <a:srgbClr val="FFFF00"/>
                </a:solidFill>
              </a:rPr>
              <a:t>and bull trout (Kovach et al. 2015; Hand et al. in review).</a:t>
            </a:r>
          </a:p>
          <a:p>
            <a:pPr marL="0" indent="0">
              <a:lnSpc>
                <a:spcPct val="70000"/>
              </a:lnSpc>
              <a:buNone/>
            </a:pPr>
            <a:r>
              <a:rPr lang="en-US" sz="2400" dirty="0" smtClean="0">
                <a:solidFill>
                  <a:srgbClr val="FFFF00"/>
                </a:solidFill>
              </a:rPr>
              <a:t> </a:t>
            </a:r>
            <a:endParaRPr lang="en-US" sz="100" dirty="0" smtClean="0"/>
          </a:p>
          <a:p>
            <a:pPr marL="0" indent="0">
              <a:lnSpc>
                <a:spcPct val="70000"/>
              </a:lnSpc>
              <a:buNone/>
            </a:pPr>
            <a:endParaRPr lang="en-US" sz="100" dirty="0" smtClean="0"/>
          </a:p>
          <a:p>
            <a:pPr marL="0" indent="0">
              <a:lnSpc>
                <a:spcPct val="70000"/>
              </a:lnSpc>
              <a:buNone/>
            </a:pPr>
            <a:r>
              <a:rPr lang="en-US" sz="2400" dirty="0" smtClean="0"/>
              <a:t>How does use of different data types impact CCVA results?</a:t>
            </a:r>
          </a:p>
          <a:p>
            <a:pPr>
              <a:lnSpc>
                <a:spcPct val="80000"/>
              </a:lnSpc>
            </a:pPr>
            <a:r>
              <a:rPr lang="en-US" sz="2400" dirty="0">
                <a:solidFill>
                  <a:srgbClr val="FFFF00"/>
                </a:solidFill>
              </a:rPr>
              <a:t>Sensitivity analysis shows CCVA’s using different data types give different </a:t>
            </a:r>
            <a:r>
              <a:rPr lang="en-US" sz="2400" dirty="0" smtClean="0">
                <a:solidFill>
                  <a:srgbClr val="FFFF00"/>
                </a:solidFill>
              </a:rPr>
              <a:t>results which suggests that it is crucial to consider many data types. </a:t>
            </a:r>
            <a:endParaRPr lang="en-US" sz="2400" dirty="0">
              <a:solidFill>
                <a:srgbClr val="FFFF00"/>
              </a:solidFill>
            </a:endParaRPr>
          </a:p>
          <a:p>
            <a:pPr>
              <a:lnSpc>
                <a:spcPct val="70000"/>
              </a:lnSpc>
            </a:pPr>
            <a:endParaRPr lang="en-US" sz="2400" dirty="0" smtClean="0"/>
          </a:p>
          <a:p>
            <a:pPr>
              <a:lnSpc>
                <a:spcPct val="70000"/>
              </a:lnSpc>
            </a:pPr>
            <a:endParaRPr lang="en-US" sz="2400" dirty="0" smtClean="0"/>
          </a:p>
          <a:p>
            <a:pPr>
              <a:lnSpc>
                <a:spcPct val="70000"/>
              </a:lnSpc>
            </a:pPr>
            <a:endParaRPr lang="en-US" sz="2400" dirty="0" smtClean="0"/>
          </a:p>
          <a:p>
            <a:pPr>
              <a:lnSpc>
                <a:spcPct val="70000"/>
              </a:lnSpc>
            </a:pPr>
            <a:endParaRPr lang="en-US" sz="2400" dirty="0"/>
          </a:p>
        </p:txBody>
      </p:sp>
    </p:spTree>
    <p:extLst>
      <p:ext uri="{BB962C8B-B14F-4D97-AF65-F5344CB8AC3E}">
        <p14:creationId xmlns:p14="http://schemas.microsoft.com/office/powerpoint/2010/main" val="378879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40000"/>
                    <a:lumOff val="60000"/>
                  </a:schemeClr>
                </a:solidFill>
              </a:rPr>
              <a:t>Future &amp; other research</a:t>
            </a:r>
            <a:endParaRPr lang="en-US" dirty="0">
              <a:solidFill>
                <a:schemeClr val="accent1">
                  <a:lumMod val="40000"/>
                  <a:lumOff val="60000"/>
                </a:schemeClr>
              </a:solidFill>
            </a:endParaRPr>
          </a:p>
        </p:txBody>
      </p:sp>
      <p:sp>
        <p:nvSpPr>
          <p:cNvPr id="3" name="Content Placeholder 2"/>
          <p:cNvSpPr>
            <a:spLocks noGrp="1"/>
          </p:cNvSpPr>
          <p:nvPr>
            <p:ph idx="1"/>
          </p:nvPr>
        </p:nvSpPr>
        <p:spPr/>
        <p:txBody>
          <a:bodyPr>
            <a:normAutofit/>
          </a:bodyPr>
          <a:lstStyle/>
          <a:p>
            <a:r>
              <a:rPr lang="en-US" dirty="0" smtClean="0"/>
              <a:t>Improved CCVA: additional remote sensing, hatchery, human footprint data types</a:t>
            </a:r>
          </a:p>
          <a:p>
            <a:endParaRPr lang="en-US" sz="100" dirty="0" smtClean="0"/>
          </a:p>
          <a:p>
            <a:r>
              <a:rPr lang="en-US" dirty="0" smtClean="0"/>
              <a:t>Develop </a:t>
            </a:r>
            <a:r>
              <a:rPr lang="en-US" dirty="0"/>
              <a:t>more sophisticated model testing (e.g., correlating environmental variables to genetic diversity to improve CCVAs). </a:t>
            </a:r>
          </a:p>
          <a:p>
            <a:pPr marL="0" indent="0">
              <a:buNone/>
            </a:pPr>
            <a:endParaRPr lang="en-US" sz="100" dirty="0" smtClean="0"/>
          </a:p>
          <a:p>
            <a:r>
              <a:rPr lang="en-US" dirty="0" smtClean="0"/>
              <a:t>Testing for </a:t>
            </a:r>
            <a:r>
              <a:rPr lang="en-US" u="sng" dirty="0" smtClean="0"/>
              <a:t>temporal</a:t>
            </a:r>
            <a:r>
              <a:rPr lang="en-US" dirty="0" smtClean="0"/>
              <a:t> correlations between habitat or climate change and changes in genetic diversity.</a:t>
            </a:r>
          </a:p>
          <a:p>
            <a:endParaRPr lang="en-US" sz="100" dirty="0" smtClean="0"/>
          </a:p>
          <a:p>
            <a:endParaRPr lang="en-US" sz="100" dirty="0"/>
          </a:p>
          <a:p>
            <a:r>
              <a:rPr lang="en-US" dirty="0"/>
              <a:t>Demographic &amp; genetic </a:t>
            </a:r>
            <a:r>
              <a:rPr lang="en-US" dirty="0" smtClean="0"/>
              <a:t>monitoring</a:t>
            </a:r>
            <a:endParaRPr lang="en-US" dirty="0"/>
          </a:p>
          <a:p>
            <a:pPr lvl="1"/>
            <a:r>
              <a:rPr lang="en-US" dirty="0" smtClean="0"/>
              <a:t>Pilot program using </a:t>
            </a:r>
            <a:r>
              <a:rPr lang="en-US" dirty="0"/>
              <a:t>d</a:t>
            </a:r>
            <a:r>
              <a:rPr lang="en-US" dirty="0" smtClean="0"/>
              <a:t>rones to count spawning </a:t>
            </a:r>
            <a:r>
              <a:rPr lang="en-US" dirty="0" err="1" smtClean="0"/>
              <a:t>redds</a:t>
            </a:r>
            <a:r>
              <a:rPr lang="en-US" dirty="0" smtClean="0"/>
              <a:t> (nests) and/or individuals</a:t>
            </a:r>
          </a:p>
          <a:p>
            <a:endParaRPr lang="en-US" dirty="0"/>
          </a:p>
        </p:txBody>
      </p:sp>
    </p:spTree>
    <p:extLst>
      <p:ext uri="{BB962C8B-B14F-4D97-AF65-F5344CB8AC3E}">
        <p14:creationId xmlns:p14="http://schemas.microsoft.com/office/powerpoint/2010/main" val="31033698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50" y="70199"/>
            <a:ext cx="8667750" cy="944785"/>
          </a:xfrm>
        </p:spPr>
        <p:txBody>
          <a:bodyPr/>
          <a:lstStyle/>
          <a:p>
            <a:r>
              <a:rPr lang="en-US" dirty="0" smtClean="0">
                <a:solidFill>
                  <a:schemeClr val="accent1">
                    <a:lumMod val="40000"/>
                    <a:lumOff val="60000"/>
                  </a:schemeClr>
                </a:solidFill>
              </a:rPr>
              <a:t>Thanks!</a:t>
            </a:r>
            <a:r>
              <a:rPr lang="en-US" dirty="0" smtClean="0">
                <a:solidFill>
                  <a:schemeClr val="accent1">
                    <a:lumMod val="40000"/>
                    <a:lumOff val="60000"/>
                  </a:schemeClr>
                </a:solidFill>
              </a:rPr>
              <a:t/>
            </a:r>
            <a:br>
              <a:rPr lang="en-US" dirty="0" smtClean="0">
                <a:solidFill>
                  <a:schemeClr val="accent1">
                    <a:lumMod val="40000"/>
                    <a:lumOff val="60000"/>
                  </a:schemeClr>
                </a:solidFill>
              </a:rPr>
            </a:br>
            <a:endParaRPr lang="en-US" dirty="0">
              <a:solidFill>
                <a:schemeClr val="accent1">
                  <a:lumMod val="40000"/>
                  <a:lumOff val="60000"/>
                </a:schemeClr>
              </a:solidFill>
            </a:endParaRPr>
          </a:p>
        </p:txBody>
      </p:sp>
      <p:pic>
        <p:nvPicPr>
          <p:cNvPr id="4" name="Picture 3"/>
          <p:cNvPicPr>
            <a:picLocks noChangeAspect="1"/>
          </p:cNvPicPr>
          <p:nvPr/>
        </p:nvPicPr>
        <p:blipFill>
          <a:blip r:embed="rId2"/>
          <a:stretch>
            <a:fillRect/>
          </a:stretch>
        </p:blipFill>
        <p:spPr>
          <a:xfrm>
            <a:off x="133150" y="4506989"/>
            <a:ext cx="8780209" cy="2222995"/>
          </a:xfrm>
          <a:prstGeom prst="rect">
            <a:avLst/>
          </a:prstGeom>
        </p:spPr>
      </p:pic>
      <p:grpSp>
        <p:nvGrpSpPr>
          <p:cNvPr id="5" name="Group 4"/>
          <p:cNvGrpSpPr/>
          <p:nvPr/>
        </p:nvGrpSpPr>
        <p:grpSpPr>
          <a:xfrm>
            <a:off x="7292903" y="23949"/>
            <a:ext cx="1777945" cy="1037284"/>
            <a:chOff x="104775" y="5629275"/>
            <a:chExt cx="2409825" cy="1114425"/>
          </a:xfrm>
        </p:grpSpPr>
        <p:sp>
          <p:nvSpPr>
            <p:cNvPr id="6" name="Rectangle 5"/>
            <p:cNvSpPr/>
            <p:nvPr/>
          </p:nvSpPr>
          <p:spPr>
            <a:xfrm>
              <a:off x="104775" y="5629275"/>
              <a:ext cx="2409825" cy="111442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FLB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299" y="6075887"/>
              <a:ext cx="2082801" cy="5322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he University of Monta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390" y="5722399"/>
              <a:ext cx="1920618" cy="353488"/>
            </a:xfrm>
            <a:prstGeom prst="rect">
              <a:avLst/>
            </a:prstGeom>
            <a:noFill/>
            <a:extLst>
              <a:ext uri="{909E8E84-426E-40DD-AFC4-6F175D3DCCD1}">
                <a14:hiddenFill xmlns:a14="http://schemas.microsoft.com/office/drawing/2010/main">
                  <a:solidFill>
                    <a:srgbClr val="FFFFFF"/>
                  </a:solidFill>
                </a14:hiddenFill>
              </a:ext>
            </a:extLst>
          </p:spPr>
        </p:pic>
      </p:grpSp>
      <p:pic>
        <p:nvPicPr>
          <p:cNvPr id="3074" name="Picture 2" descr="Educational opportunities at FLB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99" y="1117240"/>
            <a:ext cx="8070829" cy="33628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upload.wikimedia.org/wikipedia/commons/thumb/e/e5/NASA_logo.svg/2000px-NASA_logo.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4981" y="23949"/>
            <a:ext cx="1227373" cy="1015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6259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2881557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24037150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951703" y="3414104"/>
            <a:ext cx="2816497" cy="1466952"/>
            <a:chOff x="104775" y="5629275"/>
            <a:chExt cx="2409825" cy="1114425"/>
          </a:xfrm>
        </p:grpSpPr>
        <p:sp>
          <p:nvSpPr>
            <p:cNvPr id="3" name="Rectangle 2"/>
            <p:cNvSpPr/>
            <p:nvPr/>
          </p:nvSpPr>
          <p:spPr>
            <a:xfrm>
              <a:off x="104775" y="5629275"/>
              <a:ext cx="2409825" cy="111442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FLB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299" y="6075887"/>
              <a:ext cx="2082801" cy="5322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 University of Monta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390" y="5722399"/>
              <a:ext cx="1920618" cy="353488"/>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Content Placeholder 2"/>
          <p:cNvSpPr>
            <a:spLocks noGrp="1"/>
          </p:cNvSpPr>
          <p:nvPr>
            <p:ph idx="1"/>
          </p:nvPr>
        </p:nvSpPr>
        <p:spPr>
          <a:xfrm>
            <a:off x="3195585" y="4358786"/>
            <a:ext cx="2060568" cy="695602"/>
          </a:xfrm>
        </p:spPr>
        <p:txBody>
          <a:bodyPr>
            <a:normAutofit fontScale="85000" lnSpcReduction="20000"/>
          </a:bodyPr>
          <a:lstStyle/>
          <a:p>
            <a:pPr marL="0" lvl="1" indent="0">
              <a:lnSpc>
                <a:spcPct val="80000"/>
              </a:lnSpc>
              <a:spcBef>
                <a:spcPts val="1000"/>
              </a:spcBef>
              <a:buNone/>
            </a:pPr>
            <a:r>
              <a:rPr lang="en-US" sz="2800" dirty="0" smtClean="0">
                <a:latin typeface="Times New Roman"/>
              </a:rPr>
              <a:t>Clint </a:t>
            </a:r>
            <a:r>
              <a:rPr lang="en-US" sz="2800" dirty="0" err="1" smtClean="0">
                <a:latin typeface="Times New Roman"/>
              </a:rPr>
              <a:t>Muhlfeld</a:t>
            </a:r>
            <a:endParaRPr lang="en-US" sz="2800" dirty="0" smtClean="0">
              <a:latin typeface="Times New Roman"/>
            </a:endParaRPr>
          </a:p>
          <a:p>
            <a:pPr marL="0" lvl="1" indent="0">
              <a:lnSpc>
                <a:spcPct val="80000"/>
              </a:lnSpc>
              <a:spcBef>
                <a:spcPts val="1000"/>
              </a:spcBef>
              <a:buNone/>
            </a:pPr>
            <a:r>
              <a:rPr lang="en-US" sz="2800" dirty="0" smtClean="0">
                <a:latin typeface="Times New Roman"/>
              </a:rPr>
              <a:t>    (USGS)</a:t>
            </a:r>
          </a:p>
          <a:p>
            <a:pPr>
              <a:lnSpc>
                <a:spcPct val="80000"/>
              </a:lnSpc>
            </a:pPr>
            <a:endParaRPr lang="en-US" dirty="0">
              <a:latin typeface="Times New Roman"/>
            </a:endParaRPr>
          </a:p>
        </p:txBody>
      </p:sp>
      <p:pic>
        <p:nvPicPr>
          <p:cNvPr id="18" name="Picture 4" descr="http://www.climatechangemt.org/uploads/images/Muhlfeld_2010_red_1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8579" y="921362"/>
            <a:ext cx="1714581" cy="324468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2595607" y="-40776"/>
            <a:ext cx="9011493" cy="646331"/>
          </a:xfrm>
          <a:prstGeom prst="rect">
            <a:avLst/>
          </a:prstGeom>
        </p:spPr>
        <p:txBody>
          <a:bodyPr wrap="square">
            <a:spAutoFit/>
          </a:bodyPr>
          <a:lstStyle/>
          <a:p>
            <a:r>
              <a:rPr lang="en-US" sz="3600" dirty="0" smtClean="0">
                <a:solidFill>
                  <a:schemeClr val="accent1">
                    <a:lumMod val="40000"/>
                    <a:lumOff val="60000"/>
                  </a:schemeClr>
                </a:solidFill>
              </a:rPr>
              <a:t>Acknowledgements</a:t>
            </a:r>
          </a:p>
        </p:txBody>
      </p:sp>
      <p:pic>
        <p:nvPicPr>
          <p:cNvPr id="22" name="Picture 6" descr="http://www.nwfsc.noaa.gov/contact/images/Robin%20Pi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09771" y="1764980"/>
            <a:ext cx="3063308" cy="2587336"/>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5411587" y="4384563"/>
            <a:ext cx="3659677" cy="437043"/>
          </a:xfrm>
          <a:prstGeom prst="rect">
            <a:avLst/>
          </a:prstGeom>
        </p:spPr>
        <p:txBody>
          <a:bodyPr wrap="square">
            <a:spAutoFit/>
          </a:bodyPr>
          <a:lstStyle/>
          <a:p>
            <a:pPr>
              <a:lnSpc>
                <a:spcPct val="80000"/>
              </a:lnSpc>
            </a:pPr>
            <a:r>
              <a:rPr lang="en-US" sz="2800" dirty="0">
                <a:solidFill>
                  <a:srgbClr val="FFFFFF"/>
                </a:solidFill>
                <a:latin typeface="Times New Roman"/>
              </a:rPr>
              <a:t>Robin </a:t>
            </a:r>
            <a:r>
              <a:rPr lang="en-US" sz="2800" dirty="0" err="1" smtClean="0">
                <a:solidFill>
                  <a:srgbClr val="FFFFFF"/>
                </a:solidFill>
                <a:latin typeface="Times New Roman"/>
              </a:rPr>
              <a:t>Waples</a:t>
            </a:r>
            <a:r>
              <a:rPr lang="en-US" sz="2800" dirty="0">
                <a:solidFill>
                  <a:srgbClr val="FFFFFF"/>
                </a:solidFill>
                <a:latin typeface="Times New Roman"/>
              </a:rPr>
              <a:t> </a:t>
            </a:r>
            <a:r>
              <a:rPr lang="en-US" sz="2800" dirty="0" smtClean="0">
                <a:solidFill>
                  <a:srgbClr val="FFFFFF"/>
                </a:solidFill>
                <a:latin typeface="Times New Roman"/>
              </a:rPr>
              <a:t>(NOAA)</a:t>
            </a:r>
            <a:endParaRPr lang="en-US" sz="2800" dirty="0">
              <a:solidFill>
                <a:srgbClr val="FFFFFF"/>
              </a:solidFill>
              <a:latin typeface="Times New Roman"/>
            </a:endParaRPr>
          </a:p>
        </p:txBody>
      </p:sp>
      <p:pic>
        <p:nvPicPr>
          <p:cNvPr id="26" name="Picture 14" descr="http://gallery.usgs.gov/images/01_15_2014/r7MYp10ooj_01_15_2014/medium/PNAMP_team_2013.JPG"/>
          <p:cNvPicPr>
            <a:picLocks noChangeAspect="1" noChangeArrowheads="1"/>
          </p:cNvPicPr>
          <p:nvPr/>
        </p:nvPicPr>
        <p:blipFill rotWithShape="1">
          <a:blip r:embed="rId7">
            <a:extLst>
              <a:ext uri="{28A0092B-C50C-407E-A947-70E740481C1C}">
                <a14:useLocalDpi xmlns:a14="http://schemas.microsoft.com/office/drawing/2010/main" val="0"/>
              </a:ext>
            </a:extLst>
          </a:blip>
          <a:srcRect l="26823" t="15720" r="45349" b="41418"/>
          <a:stretch/>
        </p:blipFill>
        <p:spPr bwMode="auto">
          <a:xfrm>
            <a:off x="283386" y="1619416"/>
            <a:ext cx="2529972" cy="260309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20228" y="4222509"/>
            <a:ext cx="3056288" cy="480131"/>
          </a:xfrm>
          <a:prstGeom prst="rect">
            <a:avLst/>
          </a:prstGeom>
        </p:spPr>
        <p:txBody>
          <a:bodyPr wrap="square">
            <a:spAutoFit/>
          </a:bodyPr>
          <a:lstStyle/>
          <a:p>
            <a:pPr marL="287337" lvl="1">
              <a:lnSpc>
                <a:spcPct val="90000"/>
              </a:lnSpc>
              <a:spcBef>
                <a:spcPts val="500"/>
              </a:spcBef>
            </a:pPr>
            <a:r>
              <a:rPr lang="en-US" sz="2800" dirty="0" smtClean="0">
                <a:solidFill>
                  <a:prstClr val="white"/>
                </a:solidFill>
                <a:latin typeface="Calibri Light" panose="020F0302020204030204"/>
              </a:rPr>
              <a:t>Jen Bayer (USGS)</a:t>
            </a:r>
            <a:endParaRPr lang="en-US" sz="2800" dirty="0">
              <a:solidFill>
                <a:prstClr val="white"/>
              </a:solidFill>
              <a:latin typeface="Calibri Light" panose="020F0302020204030204"/>
            </a:endParaRPr>
          </a:p>
        </p:txBody>
      </p:sp>
    </p:spTree>
    <p:extLst>
      <p:ext uri="{BB962C8B-B14F-4D97-AF65-F5344CB8AC3E}">
        <p14:creationId xmlns:p14="http://schemas.microsoft.com/office/powerpoint/2010/main" val="10379935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extBox 82"/>
          <p:cNvSpPr txBox="1"/>
          <p:nvPr/>
        </p:nvSpPr>
        <p:spPr>
          <a:xfrm>
            <a:off x="1" y="-9236"/>
            <a:ext cx="9144000" cy="840230"/>
          </a:xfrm>
          <a:prstGeom prst="rect">
            <a:avLst/>
          </a:prstGeom>
        </p:spPr>
        <p:txBody>
          <a:bodyPr wrap="square">
            <a:spAutoFit/>
          </a:bodyPr>
          <a:lstStyle>
            <a:defPPr>
              <a:defRPr lang="en-US"/>
            </a:defPPr>
            <a:lvl1pPr>
              <a:defRPr sz="3200" b="1">
                <a:solidFill>
                  <a:schemeClr val="bg1"/>
                </a:solidFill>
              </a:defRPr>
            </a:lvl1pPr>
          </a:lstStyle>
          <a:p>
            <a:pPr>
              <a:lnSpc>
                <a:spcPct val="80000"/>
              </a:lnSpc>
            </a:pPr>
            <a:r>
              <a:rPr lang="en-US" sz="3000" b="0" dirty="0" smtClean="0">
                <a:solidFill>
                  <a:schemeClr val="accent1">
                    <a:lumMod val="40000"/>
                    <a:lumOff val="60000"/>
                  </a:schemeClr>
                </a:solidFill>
              </a:rPr>
              <a:t>A conceptual model for a pilot CCVA for steelhead and bull trout (Wade, Hand et al. in prep).</a:t>
            </a:r>
            <a:endParaRPr lang="en-US" sz="3000" b="0" dirty="0">
              <a:solidFill>
                <a:schemeClr val="accent1">
                  <a:lumMod val="40000"/>
                  <a:lumOff val="60000"/>
                </a:schemeClr>
              </a:solidFill>
            </a:endParaRPr>
          </a:p>
        </p:txBody>
      </p:sp>
      <p:grpSp>
        <p:nvGrpSpPr>
          <p:cNvPr id="9" name="Group 8"/>
          <p:cNvGrpSpPr/>
          <p:nvPr/>
        </p:nvGrpSpPr>
        <p:grpSpPr>
          <a:xfrm>
            <a:off x="41565" y="830994"/>
            <a:ext cx="9686933" cy="5943879"/>
            <a:chOff x="41565" y="830994"/>
            <a:chExt cx="9686933" cy="5943879"/>
          </a:xfrm>
        </p:grpSpPr>
        <p:grpSp>
          <p:nvGrpSpPr>
            <p:cNvPr id="2" name="Group 1"/>
            <p:cNvGrpSpPr/>
            <p:nvPr/>
          </p:nvGrpSpPr>
          <p:grpSpPr>
            <a:xfrm>
              <a:off x="41565" y="830994"/>
              <a:ext cx="9060872" cy="5943879"/>
              <a:chOff x="118600" y="1006427"/>
              <a:chExt cx="8906801" cy="5654146"/>
            </a:xfrm>
          </p:grpSpPr>
          <p:pic>
            <p:nvPicPr>
              <p:cNvPr id="84" name="Picture 83"/>
              <p:cNvPicPr>
                <a:picLocks noChangeAspect="1"/>
              </p:cNvPicPr>
              <p:nvPr/>
            </p:nvPicPr>
            <p:blipFill>
              <a:blip r:embed="rId3"/>
              <a:stretch>
                <a:fillRect/>
              </a:stretch>
            </p:blipFill>
            <p:spPr>
              <a:xfrm>
                <a:off x="118600" y="1006427"/>
                <a:ext cx="8906801" cy="5654146"/>
              </a:xfrm>
              <a:prstGeom prst="rect">
                <a:avLst/>
              </a:prstGeom>
              <a:solidFill>
                <a:schemeClr val="bg1"/>
              </a:solidFill>
            </p:spPr>
          </p:pic>
          <p:sp>
            <p:nvSpPr>
              <p:cNvPr id="4" name="Rectangle 3"/>
              <p:cNvSpPr/>
              <p:nvPr/>
            </p:nvSpPr>
            <p:spPr>
              <a:xfrm>
                <a:off x="118600" y="1781583"/>
                <a:ext cx="2301871" cy="3881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264200" y="1782816"/>
                <a:ext cx="1778598" cy="3881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470149" y="1777233"/>
                <a:ext cx="2859293" cy="3881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042798" y="1777233"/>
                <a:ext cx="934757" cy="3881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705645" y="1688787"/>
              <a:ext cx="874684" cy="31302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649664" y="1700231"/>
              <a:ext cx="1198888" cy="31302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873924" y="1700230"/>
              <a:ext cx="2015338" cy="31302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129210" y="1661208"/>
              <a:ext cx="902228" cy="3630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flipH="1">
              <a:off x="582924" y="1614464"/>
              <a:ext cx="1630681" cy="461665"/>
            </a:xfrm>
            <a:prstGeom prst="rect">
              <a:avLst/>
            </a:prstGeom>
            <a:noFill/>
          </p:spPr>
          <p:txBody>
            <a:bodyPr wrap="square" rtlCol="0">
              <a:spAutoFit/>
            </a:bodyPr>
            <a:lstStyle/>
            <a:p>
              <a:r>
                <a:rPr lang="en-US" sz="2400" dirty="0" smtClean="0">
                  <a:solidFill>
                    <a:schemeClr val="bg1"/>
                  </a:solidFill>
                </a:rPr>
                <a:t>Climate</a:t>
              </a:r>
              <a:endParaRPr lang="en-US" sz="2400" dirty="0">
                <a:solidFill>
                  <a:schemeClr val="bg1"/>
                </a:solidFill>
              </a:endParaRPr>
            </a:p>
          </p:txBody>
        </p:sp>
        <p:sp>
          <p:nvSpPr>
            <p:cNvPr id="18" name="TextBox 17"/>
            <p:cNvSpPr txBox="1"/>
            <p:nvPr/>
          </p:nvSpPr>
          <p:spPr>
            <a:xfrm flipH="1">
              <a:off x="6270220" y="1611909"/>
              <a:ext cx="1883528" cy="461665"/>
            </a:xfrm>
            <a:prstGeom prst="rect">
              <a:avLst/>
            </a:prstGeom>
            <a:noFill/>
          </p:spPr>
          <p:txBody>
            <a:bodyPr wrap="square" rtlCol="0">
              <a:spAutoFit/>
            </a:bodyPr>
            <a:lstStyle/>
            <a:p>
              <a:r>
                <a:rPr lang="en-US" sz="2400" dirty="0" smtClean="0">
                  <a:solidFill>
                    <a:schemeClr val="bg1"/>
                  </a:solidFill>
                </a:rPr>
                <a:t>Demographic</a:t>
              </a:r>
              <a:endParaRPr lang="en-US" sz="2400" dirty="0">
                <a:solidFill>
                  <a:schemeClr val="bg1"/>
                </a:solidFill>
              </a:endParaRPr>
            </a:p>
          </p:txBody>
        </p:sp>
        <p:sp>
          <p:nvSpPr>
            <p:cNvPr id="19" name="TextBox 18"/>
            <p:cNvSpPr txBox="1"/>
            <p:nvPr/>
          </p:nvSpPr>
          <p:spPr>
            <a:xfrm flipH="1">
              <a:off x="3333648" y="1619038"/>
              <a:ext cx="1662681" cy="461665"/>
            </a:xfrm>
            <a:prstGeom prst="rect">
              <a:avLst/>
            </a:prstGeom>
            <a:noFill/>
          </p:spPr>
          <p:txBody>
            <a:bodyPr wrap="square" rtlCol="0">
              <a:spAutoFit/>
            </a:bodyPr>
            <a:lstStyle/>
            <a:p>
              <a:r>
                <a:rPr lang="en-US" sz="2400" dirty="0" smtClean="0">
                  <a:solidFill>
                    <a:schemeClr val="bg1"/>
                  </a:solidFill>
                </a:rPr>
                <a:t>Habitat </a:t>
              </a:r>
              <a:endParaRPr lang="en-US" sz="2400" dirty="0">
                <a:solidFill>
                  <a:schemeClr val="bg1"/>
                </a:solidFill>
              </a:endParaRPr>
            </a:p>
          </p:txBody>
        </p:sp>
        <p:sp>
          <p:nvSpPr>
            <p:cNvPr id="20" name="TextBox 19"/>
            <p:cNvSpPr txBox="1"/>
            <p:nvPr/>
          </p:nvSpPr>
          <p:spPr>
            <a:xfrm flipH="1">
              <a:off x="8097817" y="1627101"/>
              <a:ext cx="1630681" cy="400110"/>
            </a:xfrm>
            <a:prstGeom prst="rect">
              <a:avLst/>
            </a:prstGeom>
            <a:noFill/>
          </p:spPr>
          <p:txBody>
            <a:bodyPr wrap="square" rtlCol="0">
              <a:spAutoFit/>
            </a:bodyPr>
            <a:lstStyle/>
            <a:p>
              <a:r>
                <a:rPr lang="en-US" sz="2000" dirty="0" smtClean="0">
                  <a:solidFill>
                    <a:schemeClr val="bg1"/>
                  </a:solidFill>
                </a:rPr>
                <a:t>Genetic</a:t>
              </a:r>
              <a:endParaRPr lang="en-US" sz="2000" dirty="0">
                <a:solidFill>
                  <a:schemeClr val="bg1"/>
                </a:solidFill>
              </a:endParaRPr>
            </a:p>
          </p:txBody>
        </p:sp>
      </p:grpSp>
    </p:spTree>
    <p:extLst>
      <p:ext uri="{BB962C8B-B14F-4D97-AF65-F5344CB8AC3E}">
        <p14:creationId xmlns:p14="http://schemas.microsoft.com/office/powerpoint/2010/main" val="4573395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5709"/>
            <a:ext cx="5140114" cy="4192144"/>
          </a:xfrm>
          <a:prstGeom prst="rect">
            <a:avLst/>
          </a:prstGeom>
        </p:spPr>
      </p:pic>
      <p:pic>
        <p:nvPicPr>
          <p:cNvPr id="5" name="Picture 4"/>
          <p:cNvPicPr>
            <a:picLocks noChangeAspect="1"/>
          </p:cNvPicPr>
          <p:nvPr/>
        </p:nvPicPr>
        <p:blipFill rotWithShape="1">
          <a:blip r:embed="rId3"/>
          <a:srcRect l="3639" t="2063" r="5871"/>
          <a:stretch/>
        </p:blipFill>
        <p:spPr>
          <a:xfrm>
            <a:off x="5140114" y="535709"/>
            <a:ext cx="4003885" cy="6322291"/>
          </a:xfrm>
          <a:prstGeom prst="rect">
            <a:avLst/>
          </a:prstGeom>
        </p:spPr>
      </p:pic>
      <p:sp>
        <p:nvSpPr>
          <p:cNvPr id="6" name="TextBox 5"/>
          <p:cNvSpPr txBox="1"/>
          <p:nvPr/>
        </p:nvSpPr>
        <p:spPr>
          <a:xfrm>
            <a:off x="146934" y="-18473"/>
            <a:ext cx="8887946" cy="553998"/>
          </a:xfrm>
          <a:prstGeom prst="rect">
            <a:avLst/>
          </a:prstGeom>
        </p:spPr>
        <p:txBody>
          <a:bodyPr wrap="none">
            <a:spAutoFit/>
          </a:bodyPr>
          <a:lstStyle>
            <a:defPPr>
              <a:defRPr lang="en-US"/>
            </a:defPPr>
            <a:lvl1pPr>
              <a:defRPr sz="3200" b="1">
                <a:solidFill>
                  <a:schemeClr val="bg1"/>
                </a:solidFill>
              </a:defRPr>
            </a:lvl1pPr>
          </a:lstStyle>
          <a:p>
            <a:r>
              <a:rPr lang="en-US" sz="3000" dirty="0" smtClean="0">
                <a:solidFill>
                  <a:schemeClr val="accent1">
                    <a:lumMod val="40000"/>
                    <a:lumOff val="60000"/>
                  </a:schemeClr>
                </a:solidFill>
              </a:rPr>
              <a:t>Year 1 Results – Pilot CCVA for steelhead and bull trout</a:t>
            </a:r>
            <a:endParaRPr lang="en-US" sz="3000" dirty="0">
              <a:solidFill>
                <a:schemeClr val="accent1">
                  <a:lumMod val="40000"/>
                  <a:lumOff val="60000"/>
                </a:schemeClr>
              </a:solidFill>
            </a:endParaRPr>
          </a:p>
        </p:txBody>
      </p:sp>
    </p:spTree>
    <p:extLst>
      <p:ext uri="{BB962C8B-B14F-4D97-AF65-F5344CB8AC3E}">
        <p14:creationId xmlns:p14="http://schemas.microsoft.com/office/powerpoint/2010/main" val="11490518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70" y="31292"/>
            <a:ext cx="8962255" cy="863131"/>
          </a:xfrm>
        </p:spPr>
        <p:txBody>
          <a:bodyPr/>
          <a:lstStyle/>
          <a:p>
            <a:pPr algn="ctr">
              <a:lnSpc>
                <a:spcPct val="70000"/>
              </a:lnSpc>
            </a:pPr>
            <a:r>
              <a:rPr lang="en-US" sz="3200" dirty="0">
                <a:solidFill>
                  <a:schemeClr val="accent1">
                    <a:lumMod val="40000"/>
                    <a:lumOff val="60000"/>
                  </a:schemeClr>
                </a:solidFill>
              </a:rPr>
              <a:t>How can we improve CCVAs and decision support </a:t>
            </a:r>
            <a:r>
              <a:rPr lang="en-US" sz="3200" dirty="0" smtClean="0">
                <a:solidFill>
                  <a:schemeClr val="accent1">
                    <a:lumMod val="40000"/>
                    <a:lumOff val="60000"/>
                  </a:schemeClr>
                </a:solidFill>
              </a:rPr>
              <a:t>for  </a:t>
            </a:r>
            <a:r>
              <a:rPr lang="en-US" sz="3200" dirty="0">
                <a:solidFill>
                  <a:schemeClr val="accent1">
                    <a:lumMod val="40000"/>
                    <a:lumOff val="60000"/>
                  </a:schemeClr>
                </a:solidFill>
              </a:rPr>
              <a:t>conservation decision-making (Wade et al. in prep)?</a:t>
            </a:r>
          </a:p>
        </p:txBody>
      </p:sp>
      <p:sp>
        <p:nvSpPr>
          <p:cNvPr id="3" name="Content Placeholder 2"/>
          <p:cNvSpPr>
            <a:spLocks noGrp="1"/>
          </p:cNvSpPr>
          <p:nvPr>
            <p:ph idx="1"/>
          </p:nvPr>
        </p:nvSpPr>
        <p:spPr>
          <a:xfrm>
            <a:off x="215671" y="1690806"/>
            <a:ext cx="8773054" cy="1528539"/>
          </a:xfrm>
        </p:spPr>
        <p:txBody>
          <a:bodyPr>
            <a:normAutofit/>
          </a:bodyPr>
          <a:lstStyle/>
          <a:p>
            <a:pPr marL="0" indent="0">
              <a:buNone/>
            </a:pPr>
            <a:r>
              <a:rPr lang="en-US" sz="2600" dirty="0" smtClean="0">
                <a:latin typeface="+mn-lt"/>
              </a:rPr>
              <a:t>2. Improve scientific rigor by providing tools to:</a:t>
            </a:r>
          </a:p>
          <a:p>
            <a:pPr marL="0" indent="0">
              <a:buNone/>
            </a:pPr>
            <a:r>
              <a:rPr lang="en-US" sz="2400" dirty="0" smtClean="0"/>
              <a:t>  a. integrate data on habitat quality, demography, </a:t>
            </a:r>
            <a:r>
              <a:rPr lang="en-US" sz="2400" u="sng" dirty="0" smtClean="0"/>
              <a:t>genetics</a:t>
            </a:r>
            <a:r>
              <a:rPr lang="en-US" sz="2400" dirty="0" smtClean="0"/>
              <a:t>, &amp;</a:t>
            </a:r>
            <a:r>
              <a:rPr lang="en-US" sz="2400" u="sng" dirty="0" smtClean="0"/>
              <a:t> climate</a:t>
            </a:r>
            <a:endParaRPr lang="en-US" sz="2400" dirty="0" smtClean="0"/>
          </a:p>
          <a:p>
            <a:pPr marL="0" indent="0">
              <a:buNone/>
            </a:pPr>
            <a:r>
              <a:rPr lang="en-US" sz="2400" dirty="0" smtClean="0"/>
              <a:t>  b. improve assessment of uncertainty and sensitivity. </a:t>
            </a:r>
          </a:p>
          <a:p>
            <a:pPr marL="0" indent="0">
              <a:buNone/>
            </a:pPr>
            <a:endParaRPr lang="en-US" sz="2600" dirty="0" smtClean="0"/>
          </a:p>
        </p:txBody>
      </p:sp>
      <p:sp>
        <p:nvSpPr>
          <p:cNvPr id="4" name="TextBox 3"/>
          <p:cNvSpPr txBox="1"/>
          <p:nvPr/>
        </p:nvSpPr>
        <p:spPr>
          <a:xfrm>
            <a:off x="9210971" y="3010619"/>
            <a:ext cx="2986780" cy="369332"/>
          </a:xfrm>
          <a:prstGeom prst="rect">
            <a:avLst/>
          </a:prstGeom>
          <a:noFill/>
        </p:spPr>
        <p:txBody>
          <a:bodyPr wrap="none" rtlCol="0">
            <a:spAutoFit/>
          </a:bodyPr>
          <a:lstStyle/>
          <a:p>
            <a:r>
              <a:rPr lang="en-US" dirty="0" smtClean="0">
                <a:solidFill>
                  <a:schemeClr val="bg1"/>
                </a:solidFill>
              </a:rPr>
              <a:t>Fig here from Glick et al. 2011</a:t>
            </a:r>
            <a:endParaRPr lang="en-US" dirty="0">
              <a:solidFill>
                <a:schemeClr val="bg1"/>
              </a:solidFill>
            </a:endParaRPr>
          </a:p>
        </p:txBody>
      </p:sp>
      <p:sp>
        <p:nvSpPr>
          <p:cNvPr id="5" name="Rectangle 4"/>
          <p:cNvSpPr/>
          <p:nvPr/>
        </p:nvSpPr>
        <p:spPr>
          <a:xfrm>
            <a:off x="215671" y="889741"/>
            <a:ext cx="8885208" cy="707886"/>
          </a:xfrm>
          <a:prstGeom prst="rect">
            <a:avLst/>
          </a:prstGeom>
        </p:spPr>
        <p:txBody>
          <a:bodyPr wrap="square">
            <a:spAutoFit/>
          </a:bodyPr>
          <a:lstStyle/>
          <a:p>
            <a:r>
              <a:rPr lang="en-US" sz="2400" dirty="0">
                <a:solidFill>
                  <a:schemeClr val="bg1"/>
                </a:solidFill>
              </a:rPr>
              <a:t>1</a:t>
            </a:r>
            <a:r>
              <a:rPr lang="en-US" sz="2400" dirty="0" smtClean="0">
                <a:solidFill>
                  <a:schemeClr val="bg1"/>
                </a:solidFill>
              </a:rPr>
              <a:t>. Improve conceptual understanding and framework for CCVA</a:t>
            </a:r>
          </a:p>
          <a:p>
            <a:r>
              <a:rPr lang="en-US" sz="1600" b="1" dirty="0">
                <a:solidFill>
                  <a:schemeClr val="bg1"/>
                </a:solidFill>
              </a:rPr>
              <a:t> </a:t>
            </a:r>
            <a:r>
              <a:rPr lang="en-US" sz="1600" b="1" dirty="0" smtClean="0">
                <a:solidFill>
                  <a:schemeClr val="bg1"/>
                </a:solidFill>
              </a:rPr>
              <a:t>          Genetic information (i.e., adaptive capacity) is often not incorporated into CCVAs</a:t>
            </a:r>
            <a:endParaRPr lang="en-US" sz="1600" dirty="0">
              <a:solidFill>
                <a:schemeClr val="bg1"/>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375" y="3375610"/>
            <a:ext cx="5322509" cy="3092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907035" y="3586223"/>
            <a:ext cx="3062366" cy="2800767"/>
          </a:xfrm>
          <a:prstGeom prst="rect">
            <a:avLst/>
          </a:prstGeom>
        </p:spPr>
        <p:txBody>
          <a:bodyPr wrap="square">
            <a:spAutoFit/>
          </a:bodyPr>
          <a:lstStyle/>
          <a:p>
            <a:r>
              <a:rPr lang="en-US" sz="2600" u="sng" dirty="0" smtClean="0">
                <a:solidFill>
                  <a:srgbClr val="FFFF00"/>
                </a:solidFill>
              </a:rPr>
              <a:t>For </a:t>
            </a:r>
            <a:r>
              <a:rPr lang="en-US" sz="2600" u="sng" dirty="0">
                <a:solidFill>
                  <a:srgbClr val="FFFF00"/>
                </a:solidFill>
              </a:rPr>
              <a:t>salmon</a:t>
            </a:r>
            <a:r>
              <a:rPr lang="en-US" sz="2600" dirty="0">
                <a:solidFill>
                  <a:srgbClr val="FFFF00"/>
                </a:solidFill>
              </a:rPr>
              <a:t>:  </a:t>
            </a:r>
            <a:endParaRPr lang="en-US" sz="2600" dirty="0" smtClean="0">
              <a:solidFill>
                <a:srgbClr val="FFFF00"/>
              </a:solidFill>
            </a:endParaRPr>
          </a:p>
          <a:p>
            <a:r>
              <a:rPr lang="en-US" sz="2500" dirty="0" smtClean="0">
                <a:solidFill>
                  <a:srgbClr val="FFFF00"/>
                </a:solidFill>
              </a:rPr>
              <a:t>VSPs </a:t>
            </a:r>
            <a:r>
              <a:rPr lang="en-US" sz="2500" dirty="0">
                <a:solidFill>
                  <a:srgbClr val="FFFF00"/>
                </a:solidFill>
              </a:rPr>
              <a:t>lack </a:t>
            </a:r>
            <a:r>
              <a:rPr lang="en-US" sz="2500" dirty="0" smtClean="0">
                <a:solidFill>
                  <a:srgbClr val="FFFF00"/>
                </a:solidFill>
              </a:rPr>
              <a:t>adaptive </a:t>
            </a:r>
            <a:r>
              <a:rPr lang="en-US" sz="2500" dirty="0">
                <a:solidFill>
                  <a:srgbClr val="FFFF00"/>
                </a:solidFill>
              </a:rPr>
              <a:t>capacity and climate change </a:t>
            </a:r>
            <a:r>
              <a:rPr lang="en-US" sz="2500" dirty="0" smtClean="0">
                <a:solidFill>
                  <a:srgbClr val="FFFF00"/>
                </a:solidFill>
              </a:rPr>
              <a:t>considerations.</a:t>
            </a:r>
          </a:p>
          <a:p>
            <a:r>
              <a:rPr lang="en-US" sz="2500" dirty="0" smtClean="0">
                <a:solidFill>
                  <a:srgbClr val="FFFF00"/>
                </a:solidFill>
              </a:rPr>
              <a:t>RAP facilitates use of AC and CC.</a:t>
            </a:r>
          </a:p>
        </p:txBody>
      </p:sp>
      <p:sp>
        <p:nvSpPr>
          <p:cNvPr id="7" name="Rectangle 6"/>
          <p:cNvSpPr/>
          <p:nvPr/>
        </p:nvSpPr>
        <p:spPr>
          <a:xfrm>
            <a:off x="582353" y="3034679"/>
            <a:ext cx="5460532" cy="369332"/>
          </a:xfrm>
          <a:prstGeom prst="rect">
            <a:avLst/>
          </a:prstGeom>
        </p:spPr>
        <p:txBody>
          <a:bodyPr wrap="square">
            <a:spAutoFit/>
          </a:bodyPr>
          <a:lstStyle/>
          <a:p>
            <a:r>
              <a:rPr lang="en-US" dirty="0" smtClean="0">
                <a:solidFill>
                  <a:srgbClr val="FFFF00"/>
                </a:solidFill>
              </a:rPr>
              <a:t>Conceptual </a:t>
            </a:r>
            <a:r>
              <a:rPr lang="en-US" dirty="0">
                <a:solidFill>
                  <a:srgbClr val="FFFF00"/>
                </a:solidFill>
              </a:rPr>
              <a:t>model </a:t>
            </a:r>
            <a:r>
              <a:rPr lang="en-US" dirty="0" smtClean="0">
                <a:solidFill>
                  <a:srgbClr val="FFFF00"/>
                </a:solidFill>
              </a:rPr>
              <a:t>of hypothesized stressors </a:t>
            </a:r>
            <a:r>
              <a:rPr lang="en-US" dirty="0">
                <a:solidFill>
                  <a:srgbClr val="FFFF00"/>
                </a:solidFill>
              </a:rPr>
              <a:t>to bull trout</a:t>
            </a:r>
          </a:p>
        </p:txBody>
      </p:sp>
      <p:sp>
        <p:nvSpPr>
          <p:cNvPr id="8" name="Rectangle 7"/>
          <p:cNvSpPr/>
          <p:nvPr/>
        </p:nvSpPr>
        <p:spPr>
          <a:xfrm>
            <a:off x="759194" y="6409272"/>
            <a:ext cx="5865964" cy="369332"/>
          </a:xfrm>
          <a:prstGeom prst="rect">
            <a:avLst/>
          </a:prstGeom>
        </p:spPr>
        <p:txBody>
          <a:bodyPr wrap="square">
            <a:spAutoFit/>
          </a:bodyPr>
          <a:lstStyle/>
          <a:p>
            <a:r>
              <a:rPr lang="en-US" b="1" dirty="0" smtClean="0">
                <a:solidFill>
                  <a:srgbClr val="FFFF00"/>
                </a:solidFill>
              </a:rPr>
              <a:t>Wade et al. in prep.</a:t>
            </a:r>
            <a:endParaRPr lang="en-US" dirty="0">
              <a:solidFill>
                <a:srgbClr val="FFFF00"/>
              </a:solidFill>
            </a:endParaRPr>
          </a:p>
        </p:txBody>
      </p:sp>
      <p:sp>
        <p:nvSpPr>
          <p:cNvPr id="14" name="Rounded Rectangle 13"/>
          <p:cNvSpPr/>
          <p:nvPr/>
        </p:nvSpPr>
        <p:spPr>
          <a:xfrm>
            <a:off x="2812715" y="2127660"/>
            <a:ext cx="1914569" cy="512023"/>
          </a:xfrm>
          <a:prstGeom prst="roundRect">
            <a:avLst/>
          </a:prstGeom>
          <a:noFill/>
          <a:ln w="98425">
            <a:solidFill>
              <a:srgbClr val="FFFF6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Rounded Rectangle 14"/>
          <p:cNvSpPr/>
          <p:nvPr/>
        </p:nvSpPr>
        <p:spPr>
          <a:xfrm>
            <a:off x="7737894" y="2127660"/>
            <a:ext cx="1216325" cy="512023"/>
          </a:xfrm>
          <a:prstGeom prst="roundRect">
            <a:avLst/>
          </a:prstGeom>
          <a:noFill/>
          <a:ln w="98425">
            <a:solidFill>
              <a:srgbClr val="FFFF6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Rectangle 15"/>
          <p:cNvSpPr/>
          <p:nvPr/>
        </p:nvSpPr>
        <p:spPr>
          <a:xfrm>
            <a:off x="6331790" y="3405703"/>
            <a:ext cx="3729488" cy="2523768"/>
          </a:xfrm>
          <a:prstGeom prst="rect">
            <a:avLst/>
          </a:prstGeom>
        </p:spPr>
        <p:txBody>
          <a:bodyPr wrap="square">
            <a:spAutoFit/>
          </a:bodyPr>
          <a:lstStyle/>
          <a:p>
            <a:r>
              <a:rPr lang="en-US" sz="2600" b="1" u="sng" dirty="0" smtClean="0">
                <a:solidFill>
                  <a:srgbClr val="FFFF00"/>
                </a:solidFill>
              </a:rPr>
              <a:t>NASA products:</a:t>
            </a:r>
          </a:p>
          <a:p>
            <a:r>
              <a:rPr lang="en-US" sz="2200" b="1" dirty="0" smtClean="0">
                <a:solidFill>
                  <a:srgbClr val="FFFF00"/>
                </a:solidFill>
              </a:rPr>
              <a:t>Freeze thaw</a:t>
            </a:r>
          </a:p>
          <a:p>
            <a:r>
              <a:rPr lang="en-US" sz="2200" b="1" dirty="0" smtClean="0">
                <a:solidFill>
                  <a:srgbClr val="FFFF00"/>
                </a:solidFill>
              </a:rPr>
              <a:t>Fractional water </a:t>
            </a:r>
          </a:p>
          <a:p>
            <a:r>
              <a:rPr lang="en-US" sz="2200" b="1" dirty="0">
                <a:solidFill>
                  <a:srgbClr val="FFFF00"/>
                </a:solidFill>
              </a:rPr>
              <a:t> </a:t>
            </a:r>
            <a:r>
              <a:rPr lang="en-US" sz="2200" b="1" dirty="0" smtClean="0">
                <a:solidFill>
                  <a:srgbClr val="FFFF00"/>
                </a:solidFill>
              </a:rPr>
              <a:t>    (inundation)</a:t>
            </a:r>
          </a:p>
          <a:p>
            <a:r>
              <a:rPr lang="en-US" sz="2200" b="1" dirty="0" smtClean="0">
                <a:solidFill>
                  <a:srgbClr val="FFFF00"/>
                </a:solidFill>
              </a:rPr>
              <a:t>Net Primary prod.</a:t>
            </a:r>
          </a:p>
          <a:p>
            <a:endParaRPr lang="en-US" sz="2200" b="1" dirty="0" smtClean="0">
              <a:solidFill>
                <a:srgbClr val="FFFF00"/>
              </a:solidFill>
            </a:endParaRPr>
          </a:p>
          <a:p>
            <a:r>
              <a:rPr lang="en-US" sz="2200" b="1" dirty="0" smtClean="0">
                <a:solidFill>
                  <a:srgbClr val="FFFF00"/>
                </a:solidFill>
              </a:rPr>
              <a:t>DAYMET</a:t>
            </a:r>
            <a:r>
              <a:rPr lang="en-US" sz="2200" dirty="0" smtClean="0">
                <a:solidFill>
                  <a:srgbClr val="FFFF00"/>
                </a:solidFill>
              </a:rPr>
              <a:t> </a:t>
            </a:r>
            <a:endParaRPr lang="en-US" sz="2200" dirty="0">
              <a:solidFill>
                <a:srgbClr val="FFFF00"/>
              </a:solidFill>
            </a:endParaRPr>
          </a:p>
        </p:txBody>
      </p:sp>
      <p:cxnSp>
        <p:nvCxnSpPr>
          <p:cNvPr id="19" name="Straight Arrow Connector 18"/>
          <p:cNvCxnSpPr/>
          <p:nvPr/>
        </p:nvCxnSpPr>
        <p:spPr>
          <a:xfrm flipH="1" flipV="1">
            <a:off x="4856674" y="2639683"/>
            <a:ext cx="1708022" cy="87126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8031192" y="2639683"/>
            <a:ext cx="0" cy="897147"/>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093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5" y="-54864"/>
            <a:ext cx="9010650" cy="704722"/>
          </a:xfrm>
        </p:spPr>
        <p:txBody>
          <a:bodyPr/>
          <a:lstStyle/>
          <a:p>
            <a:r>
              <a:rPr lang="en-US" dirty="0" smtClean="0"/>
              <a:t>Year 1 Overarching Questions – Major Outcomes</a:t>
            </a:r>
            <a:endParaRPr lang="en-US" dirty="0"/>
          </a:p>
        </p:txBody>
      </p:sp>
      <p:sp>
        <p:nvSpPr>
          <p:cNvPr id="3" name="Content Placeholder 2"/>
          <p:cNvSpPr>
            <a:spLocks noGrp="1"/>
          </p:cNvSpPr>
          <p:nvPr>
            <p:ph idx="1"/>
          </p:nvPr>
        </p:nvSpPr>
        <p:spPr>
          <a:xfrm>
            <a:off x="66675" y="649858"/>
            <a:ext cx="9010650" cy="5878958"/>
          </a:xfrm>
        </p:spPr>
        <p:txBody>
          <a:bodyPr>
            <a:noAutofit/>
          </a:bodyPr>
          <a:lstStyle/>
          <a:p>
            <a:pPr marL="0" indent="0">
              <a:lnSpc>
                <a:spcPct val="70000"/>
              </a:lnSpc>
              <a:buNone/>
            </a:pPr>
            <a:r>
              <a:rPr lang="en-US" sz="2400" dirty="0" smtClean="0"/>
              <a:t>How can we do to improve CCVAs and decision support for conservation (Wade et al. in prep)?</a:t>
            </a:r>
          </a:p>
          <a:p>
            <a:pPr>
              <a:lnSpc>
                <a:spcPct val="70000"/>
              </a:lnSpc>
            </a:pPr>
            <a:r>
              <a:rPr lang="en-US" sz="2400" dirty="0" smtClean="0">
                <a:solidFill>
                  <a:srgbClr val="FFFF00"/>
                </a:solidFill>
              </a:rPr>
              <a:t>Provide an improved conceptual </a:t>
            </a:r>
            <a:r>
              <a:rPr lang="en-US" sz="2400" dirty="0">
                <a:solidFill>
                  <a:srgbClr val="FFFF00"/>
                </a:solidFill>
              </a:rPr>
              <a:t>framework for </a:t>
            </a:r>
            <a:r>
              <a:rPr lang="en-US" sz="2400" dirty="0" smtClean="0">
                <a:solidFill>
                  <a:srgbClr val="FFFF00"/>
                </a:solidFill>
              </a:rPr>
              <a:t>CCVA by incorporating genetic data into CCVAs (i.e., accounting for adaptive capacity).  </a:t>
            </a:r>
          </a:p>
          <a:p>
            <a:pPr>
              <a:lnSpc>
                <a:spcPct val="70000"/>
              </a:lnSpc>
            </a:pPr>
            <a:r>
              <a:rPr lang="en-US" sz="2400" dirty="0" smtClean="0">
                <a:solidFill>
                  <a:srgbClr val="FFFF00"/>
                </a:solidFill>
              </a:rPr>
              <a:t>Improve </a:t>
            </a:r>
            <a:r>
              <a:rPr lang="en-US" sz="2400" dirty="0">
                <a:solidFill>
                  <a:srgbClr val="FFFF00"/>
                </a:solidFill>
              </a:rPr>
              <a:t>scientific rigor </a:t>
            </a:r>
            <a:r>
              <a:rPr lang="en-US" sz="2400" dirty="0" smtClean="0">
                <a:solidFill>
                  <a:srgbClr val="FFFF00"/>
                </a:solidFill>
              </a:rPr>
              <a:t>by providing a standardized tool and method for conducting CCVAs.</a:t>
            </a:r>
          </a:p>
          <a:p>
            <a:pPr marL="0" indent="0">
              <a:lnSpc>
                <a:spcPct val="70000"/>
              </a:lnSpc>
              <a:buNone/>
            </a:pPr>
            <a:r>
              <a:rPr lang="en-US" sz="2400" dirty="0" smtClean="0"/>
              <a:t>Are </a:t>
            </a:r>
            <a:r>
              <a:rPr lang="en-US" sz="2400" dirty="0"/>
              <a:t>environmental variables correlated with genetic differentiation in steelhead (Hand et al. in review) and genetic diversity in bull trout (Kovach et al. in press)?</a:t>
            </a:r>
          </a:p>
          <a:p>
            <a:pPr>
              <a:lnSpc>
                <a:spcPct val="70000"/>
              </a:lnSpc>
            </a:pPr>
            <a:r>
              <a:rPr lang="en-US" sz="2400" dirty="0">
                <a:solidFill>
                  <a:srgbClr val="FFFF00"/>
                </a:solidFill>
              </a:rPr>
              <a:t>YES! There was a strong correlation between climate related factors and genetic differentiation in steelhead and genetic diversity in </a:t>
            </a:r>
            <a:r>
              <a:rPr lang="en-US" sz="2400" dirty="0" err="1">
                <a:solidFill>
                  <a:srgbClr val="FFFF00"/>
                </a:solidFill>
              </a:rPr>
              <a:t>bulltrout</a:t>
            </a:r>
            <a:r>
              <a:rPr lang="en-US" sz="2400" dirty="0">
                <a:solidFill>
                  <a:srgbClr val="FFFF00"/>
                </a:solidFill>
              </a:rPr>
              <a:t>. </a:t>
            </a:r>
            <a:endParaRPr lang="en-US" sz="100" dirty="0" smtClean="0"/>
          </a:p>
          <a:p>
            <a:pPr marL="0" indent="0">
              <a:lnSpc>
                <a:spcPct val="70000"/>
              </a:lnSpc>
              <a:buNone/>
            </a:pPr>
            <a:endParaRPr lang="en-US" sz="100" dirty="0" smtClean="0"/>
          </a:p>
          <a:p>
            <a:pPr marL="0" indent="0">
              <a:lnSpc>
                <a:spcPct val="70000"/>
              </a:lnSpc>
              <a:buNone/>
            </a:pPr>
            <a:r>
              <a:rPr lang="en-US" sz="2400" dirty="0" smtClean="0"/>
              <a:t>How do different sources of input (environmental, demographic and genetic) impact CCVA results, and thus, management decisions that may rely on only one or two data sources?</a:t>
            </a:r>
          </a:p>
          <a:p>
            <a:pPr>
              <a:lnSpc>
                <a:spcPct val="70000"/>
              </a:lnSpc>
            </a:pPr>
            <a:endParaRPr lang="en-US" sz="2400" dirty="0"/>
          </a:p>
          <a:p>
            <a:pPr>
              <a:lnSpc>
                <a:spcPct val="70000"/>
              </a:lnSpc>
            </a:pPr>
            <a:endParaRPr lang="en-US" sz="2400" dirty="0" smtClean="0"/>
          </a:p>
          <a:p>
            <a:pPr>
              <a:lnSpc>
                <a:spcPct val="70000"/>
              </a:lnSpc>
            </a:pPr>
            <a:endParaRPr lang="en-US" sz="2400" dirty="0" smtClean="0"/>
          </a:p>
          <a:p>
            <a:pPr>
              <a:lnSpc>
                <a:spcPct val="70000"/>
              </a:lnSpc>
            </a:pPr>
            <a:endParaRPr lang="en-US" sz="2400" dirty="0" smtClean="0"/>
          </a:p>
          <a:p>
            <a:pPr>
              <a:lnSpc>
                <a:spcPct val="70000"/>
              </a:lnSpc>
            </a:pPr>
            <a:endParaRPr lang="en-US" sz="2400" dirty="0"/>
          </a:p>
        </p:txBody>
      </p:sp>
    </p:spTree>
    <p:extLst>
      <p:ext uri="{BB962C8B-B14F-4D97-AF65-F5344CB8AC3E}">
        <p14:creationId xmlns:p14="http://schemas.microsoft.com/office/powerpoint/2010/main" val="97145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0" y="260026"/>
            <a:ext cx="8798678" cy="406399"/>
          </a:xfrm>
        </p:spPr>
        <p:txBody>
          <a:bodyPr/>
          <a:lstStyle/>
          <a:p>
            <a:r>
              <a:rPr lang="en-US" dirty="0" smtClean="0"/>
              <a:t>Summary Conclusions</a:t>
            </a:r>
            <a:endParaRPr lang="en-US" dirty="0"/>
          </a:p>
        </p:txBody>
      </p:sp>
      <p:sp>
        <p:nvSpPr>
          <p:cNvPr id="3" name="Content Placeholder 2"/>
          <p:cNvSpPr>
            <a:spLocks noGrp="1"/>
          </p:cNvSpPr>
          <p:nvPr>
            <p:ph idx="1"/>
          </p:nvPr>
        </p:nvSpPr>
        <p:spPr>
          <a:xfrm>
            <a:off x="186014" y="767396"/>
            <a:ext cx="8814548" cy="5707442"/>
          </a:xfrm>
        </p:spPr>
        <p:txBody>
          <a:bodyPr>
            <a:normAutofit/>
          </a:bodyPr>
          <a:lstStyle/>
          <a:p>
            <a:pPr marL="0" indent="0">
              <a:buNone/>
            </a:pPr>
            <a:r>
              <a:rPr lang="en-US" sz="2600" dirty="0" smtClean="0"/>
              <a:t>1. Our interdisciplinary group </a:t>
            </a:r>
            <a:r>
              <a:rPr lang="en-US" sz="2600" b="1" dirty="0" smtClean="0"/>
              <a:t>includes experts </a:t>
            </a:r>
            <a:r>
              <a:rPr lang="en-US" sz="2600" dirty="0" smtClean="0"/>
              <a:t>(remote sensing, genomics, fish ecology, modeling, GIS/DSS) </a:t>
            </a:r>
            <a:r>
              <a:rPr lang="en-US" sz="2600" b="1" dirty="0" smtClean="0"/>
              <a:t>and end-user </a:t>
            </a:r>
            <a:r>
              <a:rPr lang="en-US" sz="2600" dirty="0" smtClean="0"/>
              <a:t>agencies (federal, state, NGOs) </a:t>
            </a:r>
            <a:r>
              <a:rPr lang="en-US" sz="2600" b="1" u="sng" dirty="0" smtClean="0"/>
              <a:t>making it feasible </a:t>
            </a:r>
            <a:r>
              <a:rPr lang="en-US" sz="2600" dirty="0" smtClean="0"/>
              <a:t>to </a:t>
            </a:r>
            <a:r>
              <a:rPr lang="en-US" sz="2600" dirty="0"/>
              <a:t>vastly </a:t>
            </a:r>
            <a:r>
              <a:rPr lang="en-US" sz="2600" dirty="0" smtClean="0"/>
              <a:t>improve </a:t>
            </a:r>
            <a:r>
              <a:rPr lang="en-US" sz="2600" dirty="0"/>
              <a:t>conservation </a:t>
            </a:r>
            <a:r>
              <a:rPr lang="en-US" sz="2600" dirty="0" smtClean="0"/>
              <a:t>decision making, by using RAP</a:t>
            </a:r>
            <a:r>
              <a:rPr lang="en-US" sz="2600" dirty="0"/>
              <a:t> </a:t>
            </a:r>
            <a:r>
              <a:rPr lang="en-US" sz="2600" dirty="0" smtClean="0"/>
              <a:t>tools.</a:t>
            </a:r>
            <a:endParaRPr lang="en-US" sz="2600" dirty="0"/>
          </a:p>
          <a:p>
            <a:pPr marL="0" indent="0">
              <a:buNone/>
            </a:pPr>
            <a:r>
              <a:rPr lang="en-US" sz="2600" dirty="0" smtClean="0"/>
              <a:t>2. Our prototype web-based RAP-DSS </a:t>
            </a:r>
            <a:r>
              <a:rPr lang="en-US" sz="2600" b="1" u="sng" dirty="0" smtClean="0"/>
              <a:t>is valuable</a:t>
            </a:r>
            <a:r>
              <a:rPr lang="en-US" sz="2600" b="1" dirty="0" smtClean="0"/>
              <a:t> </a:t>
            </a:r>
            <a:r>
              <a:rPr lang="en-US" sz="2600" dirty="0" smtClean="0"/>
              <a:t>because it integrates remotely-sensed habitat &amp; climate data with genetic </a:t>
            </a:r>
            <a:r>
              <a:rPr lang="en-US" sz="2600" dirty="0"/>
              <a:t>and demographic </a:t>
            </a:r>
            <a:r>
              <a:rPr lang="en-US" sz="2600" dirty="0" smtClean="0"/>
              <a:t>datasets (filling a crucial need).</a:t>
            </a:r>
          </a:p>
          <a:p>
            <a:pPr marL="0" indent="0">
              <a:buNone/>
            </a:pPr>
            <a:r>
              <a:rPr lang="en-US" sz="2600" dirty="0" smtClean="0"/>
              <a:t>3. Partners from </a:t>
            </a:r>
            <a:r>
              <a:rPr lang="en-US" sz="2600" b="1" u="sng" dirty="0" smtClean="0"/>
              <a:t>six agencies &amp; two NGOs are committed</a:t>
            </a:r>
            <a:r>
              <a:rPr lang="en-US" sz="2600" dirty="0" smtClean="0"/>
              <a:t>, as demonstrated by their funding match &amp; housing</a:t>
            </a:r>
            <a:endParaRPr lang="en-US" sz="2600" dirty="0"/>
          </a:p>
        </p:txBody>
      </p:sp>
      <p:pic>
        <p:nvPicPr>
          <p:cNvPr id="4" name="Picture 3"/>
          <p:cNvPicPr/>
          <p:nvPr/>
        </p:nvPicPr>
        <p:blipFill>
          <a:blip r:embed="rId3"/>
          <a:stretch>
            <a:fillRect/>
          </a:stretch>
        </p:blipFill>
        <p:spPr>
          <a:xfrm>
            <a:off x="112591" y="4527177"/>
            <a:ext cx="8950726" cy="2272156"/>
          </a:xfrm>
          <a:prstGeom prst="rect">
            <a:avLst/>
          </a:prstGeom>
        </p:spPr>
      </p:pic>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9794" y="4017223"/>
            <a:ext cx="1629162" cy="795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098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8757" y="675304"/>
            <a:ext cx="8691114" cy="1384995"/>
          </a:xfrm>
          <a:prstGeom prst="rect">
            <a:avLst/>
          </a:prstGeom>
          <a:solidFill>
            <a:srgbClr val="000000">
              <a:alpha val="69000"/>
            </a:srgbClr>
          </a:solidFill>
        </p:spPr>
        <p:txBody>
          <a:bodyPr wrap="square" rtlCol="0">
            <a:spAutoFit/>
          </a:bodyPr>
          <a:lstStyle/>
          <a:p>
            <a:r>
              <a:rPr lang="en-US" sz="2800" b="1" dirty="0" smtClean="0">
                <a:solidFill>
                  <a:srgbClr val="FFFF00"/>
                </a:solidFill>
                <a:latin typeface="+mj-lt"/>
              </a:rPr>
              <a:t>CCVAs lack conceptual understanding &amp; framework, lack scientific rigor, and often neglect the adaptive capacity component. </a:t>
            </a:r>
          </a:p>
        </p:txBody>
      </p:sp>
      <p:sp>
        <p:nvSpPr>
          <p:cNvPr id="2" name="Title 1"/>
          <p:cNvSpPr>
            <a:spLocks noGrp="1"/>
          </p:cNvSpPr>
          <p:nvPr>
            <p:ph type="title"/>
          </p:nvPr>
        </p:nvSpPr>
        <p:spPr>
          <a:xfrm>
            <a:off x="146486" y="291450"/>
            <a:ext cx="8667750" cy="406399"/>
          </a:xfrm>
        </p:spPr>
        <p:txBody>
          <a:bodyPr/>
          <a:lstStyle/>
          <a:p>
            <a:r>
              <a:rPr lang="en-US" dirty="0"/>
              <a:t>The </a:t>
            </a:r>
            <a:r>
              <a:rPr lang="en-US" dirty="0" smtClean="0"/>
              <a:t>greatest challenges:</a:t>
            </a:r>
            <a:endParaRPr lang="en-US" dirty="0"/>
          </a:p>
        </p:txBody>
      </p:sp>
      <p:sp>
        <p:nvSpPr>
          <p:cNvPr id="6" name="Title 1"/>
          <p:cNvSpPr txBox="1">
            <a:spLocks/>
          </p:cNvSpPr>
          <p:nvPr/>
        </p:nvSpPr>
        <p:spPr>
          <a:xfrm>
            <a:off x="146486" y="2060299"/>
            <a:ext cx="8667750" cy="4063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en-US" dirty="0" smtClean="0"/>
              <a:t>To overcome these challenges:</a:t>
            </a:r>
            <a:endParaRPr lang="en-US" dirty="0"/>
          </a:p>
        </p:txBody>
      </p:sp>
      <p:sp>
        <p:nvSpPr>
          <p:cNvPr id="3" name="Rectangle 2"/>
          <p:cNvSpPr/>
          <p:nvPr/>
        </p:nvSpPr>
        <p:spPr>
          <a:xfrm>
            <a:off x="0" y="2434895"/>
            <a:ext cx="9334828" cy="812530"/>
          </a:xfrm>
          <a:prstGeom prst="rect">
            <a:avLst/>
          </a:prstGeom>
        </p:spPr>
        <p:txBody>
          <a:bodyPr wrap="square">
            <a:spAutoFit/>
          </a:bodyPr>
          <a:lstStyle/>
          <a:p>
            <a:pPr>
              <a:lnSpc>
                <a:spcPct val="90000"/>
              </a:lnSpc>
            </a:pPr>
            <a:r>
              <a:rPr lang="en-US" sz="2600" b="1" dirty="0">
                <a:solidFill>
                  <a:srgbClr val="FFFF00"/>
                </a:solidFill>
                <a:latin typeface="+mj-lt"/>
              </a:rPr>
              <a:t>To increase scientific </a:t>
            </a:r>
            <a:r>
              <a:rPr lang="en-US" sz="2600" b="1" dirty="0" smtClean="0">
                <a:solidFill>
                  <a:srgbClr val="FFFF00"/>
                </a:solidFill>
                <a:latin typeface="+mj-lt"/>
              </a:rPr>
              <a:t>rigor, we </a:t>
            </a:r>
            <a:r>
              <a:rPr lang="en-US" sz="2600" b="1" dirty="0">
                <a:solidFill>
                  <a:srgbClr val="FFFF00"/>
                </a:solidFill>
                <a:latin typeface="+mj-lt"/>
              </a:rPr>
              <a:t>developed guidelines </a:t>
            </a:r>
            <a:r>
              <a:rPr lang="en-US" sz="2600" b="1" dirty="0" smtClean="0">
                <a:solidFill>
                  <a:srgbClr val="FFFF00"/>
                </a:solidFill>
                <a:latin typeface="+mj-lt"/>
              </a:rPr>
              <a:t>and tools (e.g. for uncertainty analysis).</a:t>
            </a:r>
            <a:endParaRPr lang="en-US" sz="2600" b="1" dirty="0">
              <a:solidFill>
                <a:srgbClr val="FFFF00"/>
              </a:solidFill>
              <a:latin typeface="+mj-lt"/>
            </a:endParaRPr>
          </a:p>
        </p:txBody>
      </p:sp>
      <p:grpSp>
        <p:nvGrpSpPr>
          <p:cNvPr id="10" name="Group 9"/>
          <p:cNvGrpSpPr/>
          <p:nvPr/>
        </p:nvGrpSpPr>
        <p:grpSpPr>
          <a:xfrm>
            <a:off x="207870" y="3157617"/>
            <a:ext cx="8886579" cy="3648004"/>
            <a:chOff x="207870" y="3157617"/>
            <a:chExt cx="8886579" cy="3648004"/>
          </a:xfrm>
        </p:grpSpPr>
        <p:grpSp>
          <p:nvGrpSpPr>
            <p:cNvPr id="9" name="Group 8"/>
            <p:cNvGrpSpPr/>
            <p:nvPr/>
          </p:nvGrpSpPr>
          <p:grpSpPr>
            <a:xfrm>
              <a:off x="3771940" y="3157617"/>
              <a:ext cx="5322509" cy="3634640"/>
              <a:chOff x="3771940" y="3157617"/>
              <a:chExt cx="5322509" cy="3634640"/>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1940" y="3547241"/>
                <a:ext cx="5322509" cy="3245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909840" y="3157617"/>
                <a:ext cx="5169172" cy="430887"/>
              </a:xfrm>
              <a:prstGeom prst="rect">
                <a:avLst/>
              </a:prstGeom>
              <a:noFill/>
            </p:spPr>
            <p:txBody>
              <a:bodyPr wrap="none" rtlCol="0">
                <a:spAutoFit/>
              </a:bodyPr>
              <a:lstStyle/>
              <a:p>
                <a:r>
                  <a:rPr lang="en-US" sz="2200" b="1" dirty="0" smtClean="0">
                    <a:solidFill>
                      <a:schemeClr val="bg1"/>
                    </a:solidFill>
                  </a:rPr>
                  <a:t>Conceptual model of steelhead risk factors</a:t>
                </a:r>
                <a:endParaRPr lang="en-US" sz="2200" b="1" dirty="0">
                  <a:solidFill>
                    <a:schemeClr val="bg1"/>
                  </a:solidFill>
                </a:endParaRPr>
              </a:p>
            </p:txBody>
          </p:sp>
        </p:grpSp>
        <p:pic>
          <p:nvPicPr>
            <p:cNvPr id="3076" name="Picture 4" descr="https://encrypted-tbn2.gstatic.com/images?q=tbn:ANd9GcSerdDrpLmDJ-Xt9WDv_u8JtlECfM_WEcN1dIBjglm41_uIIBB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870" y="5535517"/>
              <a:ext cx="3418199" cy="1270104"/>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p:cNvSpPr/>
          <p:nvPr/>
        </p:nvSpPr>
        <p:spPr>
          <a:xfrm>
            <a:off x="155693" y="6483587"/>
            <a:ext cx="1113831" cy="369332"/>
          </a:xfrm>
          <a:prstGeom prst="rect">
            <a:avLst/>
          </a:prstGeom>
        </p:spPr>
        <p:txBody>
          <a:bodyPr wrap="none">
            <a:spAutoFit/>
          </a:bodyPr>
          <a:lstStyle/>
          <a:p>
            <a:r>
              <a:rPr lang="en-US" b="1" dirty="0"/>
              <a:t>steelhead</a:t>
            </a:r>
            <a:endParaRPr lang="en-US" dirty="0"/>
          </a:p>
        </p:txBody>
      </p:sp>
    </p:spTree>
    <p:extLst>
      <p:ext uri="{BB962C8B-B14F-4D97-AF65-F5344CB8AC3E}">
        <p14:creationId xmlns:p14="http://schemas.microsoft.com/office/powerpoint/2010/main" val="394628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2507" y="-50728"/>
            <a:ext cx="9011493" cy="989823"/>
          </a:xfrm>
          <a:prstGeom prst="rect">
            <a:avLst/>
          </a:prstGeom>
        </p:spPr>
        <p:txBody>
          <a:bodyPr wrap="square">
            <a:spAutoFit/>
          </a:bodyPr>
          <a:lstStyle/>
          <a:p>
            <a:pPr>
              <a:lnSpc>
                <a:spcPct val="80000"/>
              </a:lnSpc>
            </a:pPr>
            <a:r>
              <a:rPr lang="en-US" sz="3600" dirty="0" smtClean="0">
                <a:solidFill>
                  <a:schemeClr val="accent1">
                    <a:lumMod val="40000"/>
                    <a:lumOff val="60000"/>
                  </a:schemeClr>
                </a:solidFill>
              </a:rPr>
              <a:t>Urgent need for climate change vulnerability assessments (CCVAs), especially for salmonids</a:t>
            </a:r>
          </a:p>
        </p:txBody>
      </p:sp>
      <p:sp>
        <p:nvSpPr>
          <p:cNvPr id="9" name="TextBox 8"/>
          <p:cNvSpPr txBox="1"/>
          <p:nvPr/>
        </p:nvSpPr>
        <p:spPr>
          <a:xfrm>
            <a:off x="9559089" y="3572301"/>
            <a:ext cx="3127266" cy="307777"/>
          </a:xfrm>
          <a:prstGeom prst="rect">
            <a:avLst/>
          </a:prstGeom>
          <a:noFill/>
        </p:spPr>
        <p:txBody>
          <a:bodyPr wrap="none" rtlCol="0">
            <a:spAutoFit/>
          </a:bodyPr>
          <a:lstStyle/>
          <a:p>
            <a:r>
              <a:rPr lang="en-US" sz="1400" dirty="0" smtClean="0">
                <a:solidFill>
                  <a:schemeClr val="bg1"/>
                </a:solidFill>
              </a:rPr>
              <a:t>http://www.arsconsulting.org/id11.html</a:t>
            </a:r>
            <a:endParaRPr lang="en-US" sz="1400" dirty="0">
              <a:solidFill>
                <a:schemeClr val="bg1"/>
              </a:solidFill>
            </a:endParaRPr>
          </a:p>
        </p:txBody>
      </p:sp>
      <p:grpSp>
        <p:nvGrpSpPr>
          <p:cNvPr id="16" name="Group 15"/>
          <p:cNvGrpSpPr>
            <a:grpSpLocks noChangeAspect="1"/>
          </p:cNvGrpSpPr>
          <p:nvPr/>
        </p:nvGrpSpPr>
        <p:grpSpPr>
          <a:xfrm>
            <a:off x="944" y="899053"/>
            <a:ext cx="3626046" cy="2371972"/>
            <a:chOff x="18669000" y="16412281"/>
            <a:chExt cx="8128000" cy="4866108"/>
          </a:xfrm>
        </p:grpSpPr>
        <p:pic>
          <p:nvPicPr>
            <p:cNvPr id="17" name="Picture 16"/>
            <p:cNvPicPr>
              <a:picLocks noChangeAspect="1"/>
            </p:cNvPicPr>
            <p:nvPr/>
          </p:nvPicPr>
          <p:blipFill rotWithShape="1">
            <a:blip r:embed="rId3"/>
            <a:srcRect t="2177" b="9576"/>
            <a:stretch/>
          </p:blipFill>
          <p:spPr>
            <a:xfrm>
              <a:off x="18669000" y="16412281"/>
              <a:ext cx="8128000" cy="4688751"/>
            </a:xfrm>
            <a:prstGeom prst="rect">
              <a:avLst/>
            </a:prstGeom>
            <a:ln w="28575" cap="sq" cmpd="sng">
              <a:solidFill>
                <a:schemeClr val="tx1"/>
              </a:solidFill>
              <a:miter lim="800000"/>
            </a:ln>
            <a:effectLst>
              <a:outerShdw blurRad="57150" dist="50800" dir="2700000" algn="tl" rotWithShape="0">
                <a:srgbClr val="000000">
                  <a:alpha val="40000"/>
                </a:srgbClr>
              </a:outerShdw>
            </a:effectLst>
          </p:spPr>
        </p:pic>
        <p:sp>
          <p:nvSpPr>
            <p:cNvPr id="18" name="TextBox 17"/>
            <p:cNvSpPr txBox="1"/>
            <p:nvPr/>
          </p:nvSpPr>
          <p:spPr>
            <a:xfrm>
              <a:off x="18933688" y="20105654"/>
              <a:ext cx="7435777" cy="1172735"/>
            </a:xfrm>
            <a:prstGeom prst="rect">
              <a:avLst/>
            </a:prstGeom>
            <a:noFill/>
          </p:spPr>
          <p:txBody>
            <a:bodyPr wrap="none" rtlCol="0">
              <a:spAutoFit/>
            </a:bodyPr>
            <a:lstStyle/>
            <a:p>
              <a:pPr algn="r"/>
              <a:r>
                <a:rPr lang="en-US" sz="2800" dirty="0" smtClean="0">
                  <a:solidFill>
                    <a:schemeClr val="bg1"/>
                  </a:solidFill>
                </a:rPr>
                <a:t>Spawning bull trout</a:t>
              </a:r>
              <a:endParaRPr lang="en-US" sz="2800" dirty="0">
                <a:solidFill>
                  <a:schemeClr val="bg1"/>
                </a:solidFill>
              </a:endParaRPr>
            </a:p>
          </p:txBody>
        </p:sp>
      </p:grpSp>
      <p:sp>
        <p:nvSpPr>
          <p:cNvPr id="3" name="Rectangle 2"/>
          <p:cNvSpPr/>
          <p:nvPr/>
        </p:nvSpPr>
        <p:spPr>
          <a:xfrm>
            <a:off x="99044" y="3727433"/>
            <a:ext cx="4285716" cy="2308324"/>
          </a:xfrm>
          <a:prstGeom prst="rect">
            <a:avLst/>
          </a:prstGeom>
        </p:spPr>
        <p:txBody>
          <a:bodyPr wrap="square">
            <a:spAutoFit/>
          </a:bodyPr>
          <a:lstStyle/>
          <a:p>
            <a:r>
              <a:rPr lang="en-US" sz="2400" i="1" dirty="0">
                <a:solidFill>
                  <a:srgbClr val="FFFFFF"/>
                </a:solidFill>
                <a:latin typeface="Calibri-Italic"/>
              </a:rPr>
              <a:t>Vulnerability: </a:t>
            </a:r>
            <a:r>
              <a:rPr lang="en-US" sz="2400" dirty="0">
                <a:solidFill>
                  <a:srgbClr val="FFFFFF"/>
                </a:solidFill>
                <a:latin typeface="Calibri" panose="020F0502020204030204" pitchFamily="34" charset="0"/>
              </a:rPr>
              <a:t>the degree to which a system is susceptible to, or unable to cope with, adverse effects of climate change, including climate variability and </a:t>
            </a:r>
            <a:r>
              <a:rPr lang="en-US" sz="2400" dirty="0" smtClean="0">
                <a:solidFill>
                  <a:srgbClr val="FFFFFF"/>
                </a:solidFill>
                <a:latin typeface="Calibri" panose="020F0502020204030204" pitchFamily="34" charset="0"/>
              </a:rPr>
              <a:t>extremes (</a:t>
            </a:r>
            <a:r>
              <a:rPr lang="en-US" sz="2400" dirty="0">
                <a:solidFill>
                  <a:srgbClr val="FFFFFF"/>
                </a:solidFill>
                <a:latin typeface="Calibri" panose="020F0502020204030204" pitchFamily="34" charset="0"/>
              </a:rPr>
              <a:t>IPCC 2001).</a:t>
            </a:r>
          </a:p>
        </p:txBody>
      </p:sp>
      <p:pic>
        <p:nvPicPr>
          <p:cNvPr id="12" name="Picture 11"/>
          <p:cNvPicPr/>
          <p:nvPr/>
        </p:nvPicPr>
        <p:blipFill rotWithShape="1">
          <a:blip r:embed="rId4">
            <a:extLst>
              <a:ext uri="{28A0092B-C50C-407E-A947-70E740481C1C}">
                <a14:useLocalDpi xmlns:a14="http://schemas.microsoft.com/office/drawing/2010/main" val="0"/>
              </a:ext>
            </a:extLst>
          </a:blip>
          <a:srcRect l="45053" t="55268" r="11959"/>
          <a:stretch/>
        </p:blipFill>
        <p:spPr>
          <a:xfrm>
            <a:off x="4733621" y="3231652"/>
            <a:ext cx="4229021" cy="3570078"/>
          </a:xfrm>
          <a:prstGeom prst="rect">
            <a:avLst/>
          </a:prstGeom>
        </p:spPr>
      </p:pic>
      <p:sp>
        <p:nvSpPr>
          <p:cNvPr id="13" name="TextBox 12"/>
          <p:cNvSpPr txBox="1"/>
          <p:nvPr/>
        </p:nvSpPr>
        <p:spPr>
          <a:xfrm>
            <a:off x="3626990" y="912283"/>
            <a:ext cx="5517010" cy="1354217"/>
          </a:xfrm>
          <a:prstGeom prst="rect">
            <a:avLst/>
          </a:prstGeom>
          <a:solidFill>
            <a:schemeClr val="bg1">
              <a:alpha val="69000"/>
            </a:schemeClr>
          </a:solidFill>
        </p:spPr>
        <p:txBody>
          <a:bodyPr wrap="square" rtlCol="0">
            <a:spAutoFit/>
          </a:bodyPr>
          <a:lstStyle/>
          <a:p>
            <a:r>
              <a:rPr lang="en-US" sz="2400" dirty="0" smtClean="0">
                <a:latin typeface="+mj-lt"/>
              </a:rPr>
              <a:t>Recent presidential task force report calls for federal agencies to conduct CCVAs</a:t>
            </a:r>
          </a:p>
          <a:p>
            <a:endParaRPr lang="en-US" sz="200" dirty="0" smtClean="0">
              <a:latin typeface="+mj-lt"/>
            </a:endParaRPr>
          </a:p>
          <a:p>
            <a:endParaRPr lang="en-US" sz="200" dirty="0">
              <a:latin typeface="+mj-lt"/>
            </a:endParaRPr>
          </a:p>
          <a:p>
            <a:endParaRPr lang="en-US" sz="200" dirty="0" smtClean="0">
              <a:latin typeface="+mj-lt"/>
            </a:endParaRPr>
          </a:p>
          <a:p>
            <a:endParaRPr lang="en-US" sz="200" dirty="0">
              <a:latin typeface="+mj-lt"/>
            </a:endParaRPr>
          </a:p>
          <a:p>
            <a:endParaRPr lang="en-US" sz="200" dirty="0" smtClean="0">
              <a:latin typeface="+mj-lt"/>
            </a:endParaRPr>
          </a:p>
          <a:p>
            <a:r>
              <a:rPr lang="en-US" sz="2400" dirty="0" err="1" smtClean="0">
                <a:latin typeface="+mj-lt"/>
              </a:rPr>
              <a:t>Salmonids</a:t>
            </a:r>
            <a:r>
              <a:rPr lang="en-US" sz="2400" dirty="0" smtClean="0">
                <a:latin typeface="+mj-lt"/>
              </a:rPr>
              <a:t> are “canaries of climate change”.</a:t>
            </a:r>
          </a:p>
        </p:txBody>
      </p:sp>
      <p:cxnSp>
        <p:nvCxnSpPr>
          <p:cNvPr id="14" name="Straight Arrow Connector 13"/>
          <p:cNvCxnSpPr/>
          <p:nvPr/>
        </p:nvCxnSpPr>
        <p:spPr>
          <a:xfrm flipV="1">
            <a:off x="4384760" y="5371192"/>
            <a:ext cx="1628332" cy="7973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7429500" y="3271025"/>
            <a:ext cx="62345" cy="80221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396973" y="6064880"/>
            <a:ext cx="2300951" cy="461665"/>
          </a:xfrm>
          <a:prstGeom prst="rect">
            <a:avLst/>
          </a:prstGeom>
          <a:noFill/>
        </p:spPr>
        <p:txBody>
          <a:bodyPr wrap="none" rtlCol="0">
            <a:spAutoFit/>
          </a:bodyPr>
          <a:lstStyle/>
          <a:p>
            <a:r>
              <a:rPr lang="en-US" sz="2400" b="1" dirty="0" smtClean="0">
                <a:solidFill>
                  <a:schemeClr val="bg1"/>
                </a:solidFill>
              </a:rPr>
              <a:t>Most Vulnerable</a:t>
            </a:r>
            <a:endParaRPr lang="en-US" sz="2400" b="1" dirty="0">
              <a:solidFill>
                <a:schemeClr val="bg1"/>
              </a:solidFill>
            </a:endParaRPr>
          </a:p>
        </p:txBody>
      </p:sp>
      <p:sp>
        <p:nvSpPr>
          <p:cNvPr id="23" name="TextBox 22"/>
          <p:cNvSpPr txBox="1"/>
          <p:nvPr/>
        </p:nvSpPr>
        <p:spPr>
          <a:xfrm>
            <a:off x="6339766" y="2809360"/>
            <a:ext cx="2304157" cy="461665"/>
          </a:xfrm>
          <a:prstGeom prst="rect">
            <a:avLst/>
          </a:prstGeom>
          <a:noFill/>
        </p:spPr>
        <p:txBody>
          <a:bodyPr wrap="none" rtlCol="0">
            <a:spAutoFit/>
          </a:bodyPr>
          <a:lstStyle/>
          <a:p>
            <a:r>
              <a:rPr lang="en-US" sz="2400" b="1" dirty="0" smtClean="0">
                <a:solidFill>
                  <a:schemeClr val="bg1"/>
                </a:solidFill>
              </a:rPr>
              <a:t>Least Vulnerable</a:t>
            </a:r>
            <a:endParaRPr lang="en-US" sz="2400" b="1" dirty="0">
              <a:solidFill>
                <a:schemeClr val="bg1"/>
              </a:solidFill>
            </a:endParaRPr>
          </a:p>
        </p:txBody>
      </p:sp>
    </p:spTree>
    <p:extLst>
      <p:ext uri="{BB962C8B-B14F-4D97-AF65-F5344CB8AC3E}">
        <p14:creationId xmlns:p14="http://schemas.microsoft.com/office/powerpoint/2010/main" val="265879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r="25186"/>
          <a:stretch/>
        </p:blipFill>
        <p:spPr>
          <a:xfrm>
            <a:off x="285749" y="2871489"/>
            <a:ext cx="8401051" cy="3520328"/>
          </a:xfrm>
          <a:prstGeom prst="rect">
            <a:avLst/>
          </a:prstGeom>
        </p:spPr>
      </p:pic>
      <p:sp>
        <p:nvSpPr>
          <p:cNvPr id="12" name="Rectangle 11"/>
          <p:cNvSpPr/>
          <p:nvPr/>
        </p:nvSpPr>
        <p:spPr>
          <a:xfrm>
            <a:off x="119061" y="-279262"/>
            <a:ext cx="8734426" cy="1169551"/>
          </a:xfrm>
          <a:prstGeom prst="rect">
            <a:avLst/>
          </a:prstGeom>
        </p:spPr>
        <p:txBody>
          <a:bodyPr wrap="square">
            <a:spAutoFit/>
          </a:bodyPr>
          <a:lstStyle/>
          <a:p>
            <a:r>
              <a:rPr lang="en-US" sz="1400" dirty="0" smtClean="0">
                <a:solidFill>
                  <a:srgbClr val="FFFFFF"/>
                </a:solidFill>
                <a:latin typeface="Calibri" panose="020F0502020204030204" pitchFamily="34" charset="0"/>
              </a:rPr>
              <a:t> </a:t>
            </a:r>
          </a:p>
          <a:p>
            <a:r>
              <a:rPr lang="en-US" sz="2800" dirty="0" smtClean="0">
                <a:solidFill>
                  <a:schemeClr val="accent1">
                    <a:lumMod val="40000"/>
                    <a:lumOff val="60000"/>
                  </a:schemeClr>
                </a:solidFill>
              </a:rPr>
              <a:t>The 3 major components of vulnerability as established by a panel from multiple federal agencies (Glick et al. 2011): </a:t>
            </a:r>
            <a:endParaRPr lang="en-US" sz="2800" dirty="0">
              <a:solidFill>
                <a:schemeClr val="accent1">
                  <a:lumMod val="40000"/>
                  <a:lumOff val="60000"/>
                </a:schemeClr>
              </a:solidFill>
              <a:latin typeface="Calibri" panose="020F0502020204030204" pitchFamily="34" charset="0"/>
            </a:endParaRPr>
          </a:p>
        </p:txBody>
      </p:sp>
      <p:sp>
        <p:nvSpPr>
          <p:cNvPr id="17" name="Rectangle 16"/>
          <p:cNvSpPr/>
          <p:nvPr/>
        </p:nvSpPr>
        <p:spPr>
          <a:xfrm>
            <a:off x="6634161" y="6391817"/>
            <a:ext cx="5865964" cy="369332"/>
          </a:xfrm>
          <a:prstGeom prst="rect">
            <a:avLst/>
          </a:prstGeom>
        </p:spPr>
        <p:txBody>
          <a:bodyPr wrap="square">
            <a:spAutoFit/>
          </a:bodyPr>
          <a:lstStyle/>
          <a:p>
            <a:r>
              <a:rPr lang="en-US" b="1" dirty="0" smtClean="0">
                <a:solidFill>
                  <a:srgbClr val="FFFF00"/>
                </a:solidFill>
              </a:rPr>
              <a:t>Wade et al. in prep.</a:t>
            </a:r>
            <a:endParaRPr lang="en-US" dirty="0">
              <a:solidFill>
                <a:srgbClr val="FFFF00"/>
              </a:solidFill>
            </a:endParaRPr>
          </a:p>
        </p:txBody>
      </p:sp>
      <p:sp>
        <p:nvSpPr>
          <p:cNvPr id="18" name="TextBox 17"/>
          <p:cNvSpPr txBox="1"/>
          <p:nvPr/>
        </p:nvSpPr>
        <p:spPr>
          <a:xfrm>
            <a:off x="194544" y="890289"/>
            <a:ext cx="9060872" cy="2677656"/>
          </a:xfrm>
          <a:prstGeom prst="rect">
            <a:avLst/>
          </a:prstGeom>
          <a:noFill/>
        </p:spPr>
        <p:txBody>
          <a:bodyPr wrap="square" rtlCol="0">
            <a:spAutoFit/>
          </a:bodyPr>
          <a:lstStyle/>
          <a:p>
            <a:pPr marL="342900" indent="-342900">
              <a:buFont typeface="Arial" panose="020B0604020202020204" pitchFamily="34" charset="0"/>
              <a:buChar char="•"/>
            </a:pPr>
            <a:r>
              <a:rPr lang="en-US" sz="2400" u="sng" dirty="0" smtClean="0">
                <a:solidFill>
                  <a:schemeClr val="bg1"/>
                </a:solidFill>
              </a:rPr>
              <a:t>Sensitivity</a:t>
            </a:r>
            <a:r>
              <a:rPr lang="en-US" sz="2400" dirty="0" smtClean="0">
                <a:solidFill>
                  <a:schemeClr val="bg1"/>
                </a:solidFill>
              </a:rPr>
              <a:t> – Physiological response (e.g., high stream temps that results in death or high stress)  </a:t>
            </a:r>
          </a:p>
          <a:p>
            <a:pPr marL="342900" indent="-342900">
              <a:buFont typeface="Arial" panose="020B0604020202020204" pitchFamily="34" charset="0"/>
              <a:buChar char="•"/>
            </a:pPr>
            <a:r>
              <a:rPr lang="en-US" sz="2400" u="sng" dirty="0">
                <a:solidFill>
                  <a:schemeClr val="bg1"/>
                </a:solidFill>
              </a:rPr>
              <a:t>Exposure</a:t>
            </a:r>
            <a:r>
              <a:rPr lang="en-US" sz="2400" dirty="0">
                <a:solidFill>
                  <a:schemeClr val="bg1"/>
                </a:solidFill>
              </a:rPr>
              <a:t> </a:t>
            </a:r>
            <a:r>
              <a:rPr lang="en-US" sz="2400" dirty="0" smtClean="0">
                <a:solidFill>
                  <a:schemeClr val="bg1"/>
                </a:solidFill>
              </a:rPr>
              <a:t>– Magnitude of </a:t>
            </a:r>
            <a:r>
              <a:rPr lang="en-US" sz="2400" dirty="0">
                <a:solidFill>
                  <a:schemeClr val="bg1"/>
                </a:solidFill>
              </a:rPr>
              <a:t>climate stress (e.g., increase in future stream temp</a:t>
            </a:r>
            <a:r>
              <a:rPr lang="en-US" sz="2400" dirty="0" smtClean="0">
                <a:solidFill>
                  <a:schemeClr val="bg1"/>
                </a:solidFill>
              </a:rPr>
              <a:t>.)</a:t>
            </a:r>
          </a:p>
          <a:p>
            <a:pPr marL="342900" indent="-342900">
              <a:buFont typeface="Arial" panose="020B0604020202020204" pitchFamily="34" charset="0"/>
              <a:buChar char="•"/>
            </a:pPr>
            <a:r>
              <a:rPr lang="en-US" sz="2400" u="sng" dirty="0">
                <a:solidFill>
                  <a:schemeClr val="bg1"/>
                </a:solidFill>
              </a:rPr>
              <a:t>Adaptive Capacity</a:t>
            </a:r>
            <a:r>
              <a:rPr lang="en-US" sz="2400" dirty="0">
                <a:solidFill>
                  <a:schemeClr val="bg1"/>
                </a:solidFill>
              </a:rPr>
              <a:t> – Ability to adapt (e.g., evolutionary potential)</a:t>
            </a:r>
          </a:p>
          <a:p>
            <a:endParaRPr lang="en-US" sz="2400"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54106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5" y="-54864"/>
            <a:ext cx="9010650" cy="704722"/>
          </a:xfrm>
        </p:spPr>
        <p:txBody>
          <a:bodyPr/>
          <a:lstStyle/>
          <a:p>
            <a:r>
              <a:rPr lang="en-US" dirty="0" smtClean="0">
                <a:solidFill>
                  <a:schemeClr val="accent1">
                    <a:lumMod val="40000"/>
                    <a:lumOff val="60000"/>
                  </a:schemeClr>
                </a:solidFill>
              </a:rPr>
              <a:t>Year 1 Overarching Questions</a:t>
            </a:r>
            <a:endParaRPr lang="en-US" dirty="0">
              <a:solidFill>
                <a:schemeClr val="accent1">
                  <a:lumMod val="40000"/>
                  <a:lumOff val="60000"/>
                </a:schemeClr>
              </a:solidFill>
            </a:endParaRPr>
          </a:p>
        </p:txBody>
      </p:sp>
      <p:sp>
        <p:nvSpPr>
          <p:cNvPr id="3" name="Content Placeholder 2"/>
          <p:cNvSpPr>
            <a:spLocks noGrp="1"/>
          </p:cNvSpPr>
          <p:nvPr>
            <p:ph idx="1"/>
          </p:nvPr>
        </p:nvSpPr>
        <p:spPr>
          <a:xfrm>
            <a:off x="66675" y="649858"/>
            <a:ext cx="9010650" cy="5878958"/>
          </a:xfrm>
        </p:spPr>
        <p:txBody>
          <a:bodyPr>
            <a:noAutofit/>
          </a:bodyPr>
          <a:lstStyle/>
          <a:p>
            <a:pPr marL="0" indent="0">
              <a:lnSpc>
                <a:spcPct val="70000"/>
              </a:lnSpc>
              <a:buNone/>
            </a:pPr>
            <a:r>
              <a:rPr lang="en-US" dirty="0" smtClean="0"/>
              <a:t>How can we improve CCVAs and decision support tools for conservation decision-making (Wade et al. in prep)?</a:t>
            </a:r>
          </a:p>
          <a:p>
            <a:pPr marL="0" indent="0">
              <a:lnSpc>
                <a:spcPct val="70000"/>
              </a:lnSpc>
              <a:buNone/>
            </a:pPr>
            <a:endParaRPr lang="en-US" dirty="0" smtClean="0"/>
          </a:p>
          <a:p>
            <a:pPr marL="0" indent="0">
              <a:lnSpc>
                <a:spcPct val="70000"/>
              </a:lnSpc>
              <a:buNone/>
            </a:pPr>
            <a:endParaRPr lang="en-US" dirty="0"/>
          </a:p>
          <a:p>
            <a:pPr marL="0" indent="0">
              <a:lnSpc>
                <a:spcPct val="70000"/>
              </a:lnSpc>
              <a:buNone/>
            </a:pPr>
            <a:r>
              <a:rPr lang="en-US" dirty="0" smtClean="0">
                <a:solidFill>
                  <a:schemeClr val="bg1">
                    <a:lumMod val="50000"/>
                  </a:schemeClr>
                </a:solidFill>
              </a:rPr>
              <a:t>Are </a:t>
            </a:r>
            <a:r>
              <a:rPr lang="en-US" dirty="0">
                <a:solidFill>
                  <a:schemeClr val="bg1">
                    <a:lumMod val="50000"/>
                  </a:schemeClr>
                </a:solidFill>
              </a:rPr>
              <a:t>environmental variables correlated with genetic </a:t>
            </a:r>
            <a:r>
              <a:rPr lang="en-US" dirty="0" smtClean="0">
                <a:solidFill>
                  <a:schemeClr val="bg1">
                    <a:lumMod val="50000"/>
                  </a:schemeClr>
                </a:solidFill>
              </a:rPr>
              <a:t>diversity in steelhead and </a:t>
            </a:r>
            <a:r>
              <a:rPr lang="en-US" dirty="0">
                <a:solidFill>
                  <a:schemeClr val="bg1">
                    <a:lumMod val="50000"/>
                  </a:schemeClr>
                </a:solidFill>
              </a:rPr>
              <a:t>bull trout </a:t>
            </a:r>
            <a:r>
              <a:rPr lang="en-US" dirty="0" smtClean="0">
                <a:solidFill>
                  <a:schemeClr val="bg1">
                    <a:lumMod val="50000"/>
                  </a:schemeClr>
                </a:solidFill>
              </a:rPr>
              <a:t>(Hand et al. in review; Kovach </a:t>
            </a:r>
            <a:r>
              <a:rPr lang="en-US" dirty="0">
                <a:solidFill>
                  <a:schemeClr val="bg1">
                    <a:lumMod val="50000"/>
                  </a:schemeClr>
                </a:solidFill>
              </a:rPr>
              <a:t>et al. in press)?</a:t>
            </a:r>
          </a:p>
          <a:p>
            <a:pPr marL="0" indent="0">
              <a:lnSpc>
                <a:spcPct val="70000"/>
              </a:lnSpc>
              <a:buNone/>
            </a:pPr>
            <a:endParaRPr lang="en-US" dirty="0" smtClean="0">
              <a:solidFill>
                <a:schemeClr val="bg1">
                  <a:lumMod val="50000"/>
                </a:schemeClr>
              </a:solidFill>
            </a:endParaRPr>
          </a:p>
          <a:p>
            <a:pPr marL="0" indent="0">
              <a:lnSpc>
                <a:spcPct val="70000"/>
              </a:lnSpc>
              <a:buNone/>
            </a:pPr>
            <a:endParaRPr lang="en-US" dirty="0" smtClean="0">
              <a:solidFill>
                <a:schemeClr val="bg1">
                  <a:lumMod val="50000"/>
                </a:schemeClr>
              </a:solidFill>
            </a:endParaRPr>
          </a:p>
          <a:p>
            <a:pPr marL="0" indent="0">
              <a:lnSpc>
                <a:spcPct val="70000"/>
              </a:lnSpc>
              <a:buNone/>
            </a:pPr>
            <a:endParaRPr lang="en-US" dirty="0">
              <a:solidFill>
                <a:schemeClr val="bg1">
                  <a:lumMod val="50000"/>
                </a:schemeClr>
              </a:solidFill>
            </a:endParaRPr>
          </a:p>
          <a:p>
            <a:pPr marL="0" indent="0">
              <a:lnSpc>
                <a:spcPct val="70000"/>
              </a:lnSpc>
              <a:buNone/>
            </a:pPr>
            <a:endParaRPr lang="en-US" dirty="0" smtClean="0">
              <a:solidFill>
                <a:schemeClr val="bg1">
                  <a:lumMod val="50000"/>
                </a:schemeClr>
              </a:solidFill>
            </a:endParaRPr>
          </a:p>
          <a:p>
            <a:pPr marL="0" indent="0">
              <a:lnSpc>
                <a:spcPct val="70000"/>
              </a:lnSpc>
              <a:buNone/>
            </a:pPr>
            <a:r>
              <a:rPr lang="en-US" dirty="0" smtClean="0">
                <a:solidFill>
                  <a:schemeClr val="bg1">
                    <a:lumMod val="50000"/>
                  </a:schemeClr>
                </a:solidFill>
              </a:rPr>
              <a:t>How does use of different </a:t>
            </a:r>
            <a:r>
              <a:rPr lang="en-US" dirty="0">
                <a:solidFill>
                  <a:schemeClr val="bg1">
                    <a:lumMod val="50000"/>
                  </a:schemeClr>
                </a:solidFill>
              </a:rPr>
              <a:t>data </a:t>
            </a:r>
            <a:r>
              <a:rPr lang="en-US" dirty="0" smtClean="0">
                <a:solidFill>
                  <a:schemeClr val="bg1">
                    <a:lumMod val="50000"/>
                  </a:schemeClr>
                </a:solidFill>
              </a:rPr>
              <a:t>types (environmental</a:t>
            </a:r>
            <a:r>
              <a:rPr lang="en-US" dirty="0">
                <a:solidFill>
                  <a:schemeClr val="bg1">
                    <a:lumMod val="50000"/>
                  </a:schemeClr>
                </a:solidFill>
              </a:rPr>
              <a:t>, demographic and genetic</a:t>
            </a:r>
            <a:r>
              <a:rPr lang="en-US" dirty="0" smtClean="0">
                <a:solidFill>
                  <a:schemeClr val="bg1">
                    <a:lumMod val="50000"/>
                  </a:schemeClr>
                </a:solidFill>
              </a:rPr>
              <a:t>) change CCVA results (Wade, Hand et al. in prep)?</a:t>
            </a:r>
          </a:p>
          <a:p>
            <a:pPr>
              <a:lnSpc>
                <a:spcPct val="70000"/>
              </a:lnSpc>
            </a:pPr>
            <a:endParaRPr lang="en-US" dirty="0"/>
          </a:p>
          <a:p>
            <a:pPr>
              <a:lnSpc>
                <a:spcPct val="70000"/>
              </a:lnSpc>
            </a:pPr>
            <a:endParaRPr lang="en-US" dirty="0" smtClean="0"/>
          </a:p>
          <a:p>
            <a:pPr>
              <a:lnSpc>
                <a:spcPct val="70000"/>
              </a:lnSpc>
            </a:pPr>
            <a:endParaRPr lang="en-US" dirty="0" smtClean="0"/>
          </a:p>
          <a:p>
            <a:pPr>
              <a:lnSpc>
                <a:spcPct val="70000"/>
              </a:lnSpc>
            </a:pPr>
            <a:endParaRPr lang="en-US" dirty="0" smtClean="0"/>
          </a:p>
          <a:p>
            <a:pPr>
              <a:lnSpc>
                <a:spcPct val="70000"/>
              </a:lnSpc>
            </a:pPr>
            <a:endParaRPr lang="en-US" dirty="0"/>
          </a:p>
        </p:txBody>
      </p:sp>
    </p:spTree>
    <p:extLst>
      <p:ext uri="{BB962C8B-B14F-4D97-AF65-F5344CB8AC3E}">
        <p14:creationId xmlns:p14="http://schemas.microsoft.com/office/powerpoint/2010/main" val="4082038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713211" cy="1062011"/>
          </a:xfrm>
        </p:spPr>
        <p:txBody>
          <a:bodyPr/>
          <a:lstStyle/>
          <a:p>
            <a:pPr>
              <a:lnSpc>
                <a:spcPct val="70000"/>
              </a:lnSpc>
            </a:pPr>
            <a:r>
              <a:rPr lang="en-US" sz="3200" dirty="0" smtClean="0">
                <a:solidFill>
                  <a:schemeClr val="accent1">
                    <a:lumMod val="40000"/>
                    <a:lumOff val="60000"/>
                  </a:schemeClr>
                </a:solidFill>
              </a:rPr>
              <a:t>We provided a conceptual framework for conducting climate change vulnerability assessments (CCVAs) to improve scientific rigor (Wade et al. in prep).</a:t>
            </a:r>
            <a:endParaRPr lang="en-US" sz="3200" dirty="0">
              <a:solidFill>
                <a:schemeClr val="accent1">
                  <a:lumMod val="40000"/>
                  <a:lumOff val="60000"/>
                </a:schemeClr>
              </a:solidFill>
            </a:endParaRPr>
          </a:p>
        </p:txBody>
      </p:sp>
      <p:sp>
        <p:nvSpPr>
          <p:cNvPr id="3" name="Content Placeholder 2"/>
          <p:cNvSpPr>
            <a:spLocks noGrp="1"/>
          </p:cNvSpPr>
          <p:nvPr>
            <p:ph idx="1"/>
          </p:nvPr>
        </p:nvSpPr>
        <p:spPr>
          <a:xfrm>
            <a:off x="0" y="1002218"/>
            <a:ext cx="8773054" cy="1528539"/>
          </a:xfrm>
        </p:spPr>
        <p:txBody>
          <a:bodyPr>
            <a:noAutofit/>
          </a:bodyPr>
          <a:lstStyle/>
          <a:p>
            <a:pPr marL="0" indent="0">
              <a:lnSpc>
                <a:spcPct val="100000"/>
              </a:lnSpc>
              <a:spcBef>
                <a:spcPts val="0"/>
              </a:spcBef>
              <a:buNone/>
            </a:pPr>
            <a:r>
              <a:rPr lang="en-US" sz="2400" dirty="0" smtClean="0">
                <a:solidFill>
                  <a:srgbClr val="FFFF00"/>
                </a:solidFill>
                <a:latin typeface="+mn-lt"/>
              </a:rPr>
              <a:t>a.</a:t>
            </a:r>
            <a:r>
              <a:rPr lang="en-US" sz="2400" dirty="0" smtClean="0">
                <a:solidFill>
                  <a:srgbClr val="FFFF00"/>
                </a:solidFill>
              </a:rPr>
              <a:t> By integrating remotely-sensed habitat and climate, demographic, 	and </a:t>
            </a:r>
            <a:r>
              <a:rPr lang="en-US" sz="2400" u="sng" dirty="0" smtClean="0">
                <a:solidFill>
                  <a:srgbClr val="FFFF00"/>
                </a:solidFill>
              </a:rPr>
              <a:t>genetics</a:t>
            </a:r>
            <a:r>
              <a:rPr lang="en-US" sz="2400" dirty="0" smtClean="0">
                <a:solidFill>
                  <a:srgbClr val="FFFF00"/>
                </a:solidFill>
              </a:rPr>
              <a:t> data</a:t>
            </a:r>
          </a:p>
          <a:p>
            <a:pPr marL="0" indent="0">
              <a:lnSpc>
                <a:spcPct val="100000"/>
              </a:lnSpc>
              <a:spcBef>
                <a:spcPts val="0"/>
              </a:spcBef>
              <a:buNone/>
            </a:pPr>
            <a:r>
              <a:rPr lang="en-US" sz="2400" dirty="0" smtClean="0">
                <a:solidFill>
                  <a:srgbClr val="FFFF00"/>
                </a:solidFill>
              </a:rPr>
              <a:t>b. Improving assessment of model uncertainty and sensitivity. </a:t>
            </a:r>
          </a:p>
          <a:p>
            <a:pPr marL="0" indent="0">
              <a:lnSpc>
                <a:spcPct val="80000"/>
              </a:lnSpc>
              <a:spcBef>
                <a:spcPts val="0"/>
              </a:spcBef>
              <a:buNone/>
            </a:pPr>
            <a:endParaRPr lang="en-US" sz="2400" dirty="0" smtClean="0"/>
          </a:p>
        </p:txBody>
      </p:sp>
      <p:sp>
        <p:nvSpPr>
          <p:cNvPr id="4" name="TextBox 3"/>
          <p:cNvSpPr txBox="1"/>
          <p:nvPr/>
        </p:nvSpPr>
        <p:spPr>
          <a:xfrm>
            <a:off x="9210971" y="3010619"/>
            <a:ext cx="2986780" cy="369332"/>
          </a:xfrm>
          <a:prstGeom prst="rect">
            <a:avLst/>
          </a:prstGeom>
          <a:noFill/>
        </p:spPr>
        <p:txBody>
          <a:bodyPr wrap="none" rtlCol="0">
            <a:spAutoFit/>
          </a:bodyPr>
          <a:lstStyle/>
          <a:p>
            <a:r>
              <a:rPr lang="en-US" dirty="0" smtClean="0">
                <a:solidFill>
                  <a:schemeClr val="bg1"/>
                </a:solidFill>
              </a:rPr>
              <a:t>Fig here from Glick et al. 2011</a:t>
            </a:r>
            <a:endParaRPr lang="en-US" dirty="0">
              <a:solidFill>
                <a:schemeClr val="bg1"/>
              </a:solidFill>
            </a:endParaRPr>
          </a:p>
        </p:txBody>
      </p:sp>
      <p:grpSp>
        <p:nvGrpSpPr>
          <p:cNvPr id="11" name="Group 10"/>
          <p:cNvGrpSpPr/>
          <p:nvPr/>
        </p:nvGrpSpPr>
        <p:grpSpPr>
          <a:xfrm>
            <a:off x="410417" y="2064229"/>
            <a:ext cx="8892376" cy="4647005"/>
            <a:chOff x="555344" y="2117477"/>
            <a:chExt cx="8892376" cy="4647005"/>
          </a:xfrm>
        </p:grpSpPr>
        <p:sp>
          <p:nvSpPr>
            <p:cNvPr id="5" name="Rectangle 4"/>
            <p:cNvSpPr/>
            <p:nvPr/>
          </p:nvSpPr>
          <p:spPr>
            <a:xfrm>
              <a:off x="562512" y="2117477"/>
              <a:ext cx="8885208" cy="400110"/>
            </a:xfrm>
            <a:prstGeom prst="rect">
              <a:avLst/>
            </a:prstGeom>
          </p:spPr>
          <p:txBody>
            <a:bodyPr wrap="square">
              <a:spAutoFit/>
            </a:bodyPr>
            <a:lstStyle/>
            <a:p>
              <a:r>
                <a:rPr lang="en-US" sz="2000" b="1" dirty="0" smtClean="0">
                  <a:solidFill>
                    <a:srgbClr val="FFFF00"/>
                  </a:solidFill>
                </a:rPr>
                <a:t> </a:t>
              </a:r>
              <a:endParaRPr lang="en-US" sz="2400" dirty="0">
                <a:solidFill>
                  <a:srgbClr val="FFFF00"/>
                </a:solidFill>
              </a:endParaRPr>
            </a:p>
          </p:txBody>
        </p:sp>
        <p:grpSp>
          <p:nvGrpSpPr>
            <p:cNvPr id="26" name="Group 25"/>
            <p:cNvGrpSpPr/>
            <p:nvPr/>
          </p:nvGrpSpPr>
          <p:grpSpPr>
            <a:xfrm>
              <a:off x="555344" y="2234045"/>
              <a:ext cx="8700990" cy="4530437"/>
              <a:chOff x="41564" y="830994"/>
              <a:chExt cx="9737702" cy="5943879"/>
            </a:xfrm>
          </p:grpSpPr>
          <p:grpSp>
            <p:nvGrpSpPr>
              <p:cNvPr id="27" name="Group 26"/>
              <p:cNvGrpSpPr/>
              <p:nvPr/>
            </p:nvGrpSpPr>
            <p:grpSpPr>
              <a:xfrm>
                <a:off x="41564" y="830994"/>
                <a:ext cx="9196839" cy="5943879"/>
                <a:chOff x="118599" y="1006427"/>
                <a:chExt cx="9040456" cy="5654146"/>
              </a:xfrm>
            </p:grpSpPr>
            <p:pic>
              <p:nvPicPr>
                <p:cNvPr id="36" name="Picture 35"/>
                <p:cNvPicPr>
                  <a:picLocks noChangeAspect="1"/>
                </p:cNvPicPr>
                <p:nvPr/>
              </p:nvPicPr>
              <p:blipFill>
                <a:blip r:embed="rId3"/>
                <a:stretch>
                  <a:fillRect/>
                </a:stretch>
              </p:blipFill>
              <p:spPr>
                <a:xfrm>
                  <a:off x="118599" y="1006427"/>
                  <a:ext cx="9040456" cy="5654146"/>
                </a:xfrm>
                <a:prstGeom prst="rect">
                  <a:avLst/>
                </a:prstGeom>
                <a:solidFill>
                  <a:schemeClr val="bg1"/>
                </a:solidFill>
              </p:spPr>
            </p:pic>
            <p:sp>
              <p:nvSpPr>
                <p:cNvPr id="37" name="Rectangle 36"/>
                <p:cNvSpPr/>
                <p:nvPr/>
              </p:nvSpPr>
              <p:spPr>
                <a:xfrm>
                  <a:off x="118600" y="1781583"/>
                  <a:ext cx="2301871" cy="3881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6354413" y="1797493"/>
                  <a:ext cx="1778598" cy="3881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470149" y="1777233"/>
                  <a:ext cx="2859293" cy="3881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8152039" y="1805711"/>
                  <a:ext cx="934757" cy="3881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p:cNvSpPr/>
              <p:nvPr/>
            </p:nvSpPr>
            <p:spPr>
              <a:xfrm>
                <a:off x="705645" y="1688787"/>
                <a:ext cx="874684" cy="31302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649664" y="1700231"/>
                <a:ext cx="1198888" cy="31302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873924" y="1700230"/>
                <a:ext cx="2015338" cy="31302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8233638" y="1697059"/>
                <a:ext cx="931256" cy="37353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flipH="1">
                <a:off x="558062" y="1540143"/>
                <a:ext cx="1630681" cy="461665"/>
              </a:xfrm>
              <a:prstGeom prst="rect">
                <a:avLst/>
              </a:prstGeom>
              <a:noFill/>
            </p:spPr>
            <p:txBody>
              <a:bodyPr wrap="square" rtlCol="0">
                <a:spAutoFit/>
              </a:bodyPr>
              <a:lstStyle/>
              <a:p>
                <a:r>
                  <a:rPr lang="en-US" sz="2400" dirty="0" smtClean="0">
                    <a:solidFill>
                      <a:schemeClr val="bg1"/>
                    </a:solidFill>
                  </a:rPr>
                  <a:t>Climate</a:t>
                </a:r>
                <a:endParaRPr lang="en-US" sz="2400" dirty="0">
                  <a:solidFill>
                    <a:schemeClr val="bg1"/>
                  </a:solidFill>
                </a:endParaRPr>
              </a:p>
            </p:txBody>
          </p:sp>
          <p:sp>
            <p:nvSpPr>
              <p:cNvPr id="33" name="TextBox 32"/>
              <p:cNvSpPr txBox="1"/>
              <p:nvPr/>
            </p:nvSpPr>
            <p:spPr>
              <a:xfrm flipH="1">
                <a:off x="6424273" y="1580272"/>
                <a:ext cx="1883528" cy="524940"/>
              </a:xfrm>
              <a:prstGeom prst="rect">
                <a:avLst/>
              </a:prstGeom>
              <a:noFill/>
            </p:spPr>
            <p:txBody>
              <a:bodyPr wrap="square" rtlCol="0">
                <a:spAutoFit/>
              </a:bodyPr>
              <a:lstStyle/>
              <a:p>
                <a:r>
                  <a:rPr lang="en-US" sz="2000" dirty="0" smtClean="0">
                    <a:solidFill>
                      <a:schemeClr val="bg1"/>
                    </a:solidFill>
                  </a:rPr>
                  <a:t>Demographic</a:t>
                </a:r>
                <a:endParaRPr lang="en-US" sz="2000" dirty="0">
                  <a:solidFill>
                    <a:schemeClr val="bg1"/>
                  </a:solidFill>
                </a:endParaRPr>
              </a:p>
            </p:txBody>
          </p:sp>
          <p:sp>
            <p:nvSpPr>
              <p:cNvPr id="34" name="TextBox 33"/>
              <p:cNvSpPr txBox="1"/>
              <p:nvPr/>
            </p:nvSpPr>
            <p:spPr>
              <a:xfrm flipH="1">
                <a:off x="3226581" y="1543923"/>
                <a:ext cx="1662681" cy="461665"/>
              </a:xfrm>
              <a:prstGeom prst="rect">
                <a:avLst/>
              </a:prstGeom>
              <a:noFill/>
            </p:spPr>
            <p:txBody>
              <a:bodyPr wrap="square" rtlCol="0">
                <a:spAutoFit/>
              </a:bodyPr>
              <a:lstStyle/>
              <a:p>
                <a:r>
                  <a:rPr lang="en-US" sz="2400" dirty="0" smtClean="0">
                    <a:solidFill>
                      <a:schemeClr val="bg1"/>
                    </a:solidFill>
                  </a:rPr>
                  <a:t>Habitat </a:t>
                </a:r>
                <a:endParaRPr lang="en-US" sz="2400" dirty="0">
                  <a:solidFill>
                    <a:schemeClr val="bg1"/>
                  </a:solidFill>
                </a:endParaRPr>
              </a:p>
            </p:txBody>
          </p:sp>
          <p:sp>
            <p:nvSpPr>
              <p:cNvPr id="35" name="TextBox 34"/>
              <p:cNvSpPr txBox="1"/>
              <p:nvPr/>
            </p:nvSpPr>
            <p:spPr>
              <a:xfrm flipH="1">
                <a:off x="8148585" y="1627982"/>
                <a:ext cx="1630681" cy="400110"/>
              </a:xfrm>
              <a:prstGeom prst="rect">
                <a:avLst/>
              </a:prstGeom>
              <a:noFill/>
            </p:spPr>
            <p:txBody>
              <a:bodyPr wrap="square" rtlCol="0">
                <a:spAutoFit/>
              </a:bodyPr>
              <a:lstStyle/>
              <a:p>
                <a:r>
                  <a:rPr lang="en-US" sz="2000" dirty="0" smtClean="0">
                    <a:solidFill>
                      <a:schemeClr val="bg1"/>
                    </a:solidFill>
                  </a:rPr>
                  <a:t>Genetic</a:t>
                </a:r>
                <a:endParaRPr lang="en-US" sz="2000" dirty="0">
                  <a:solidFill>
                    <a:schemeClr val="bg1"/>
                  </a:solidFill>
                </a:endParaRPr>
              </a:p>
            </p:txBody>
          </p:sp>
        </p:grpSp>
      </p:grpSp>
    </p:spTree>
    <p:extLst>
      <p:ext uri="{BB962C8B-B14F-4D97-AF65-F5344CB8AC3E}">
        <p14:creationId xmlns:p14="http://schemas.microsoft.com/office/powerpoint/2010/main" val="138340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 y="577084"/>
            <a:ext cx="9113520" cy="6968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30480" y="94485"/>
            <a:ext cx="9046845" cy="406399"/>
          </a:xfrm>
        </p:spPr>
        <p:txBody>
          <a:bodyPr/>
          <a:lstStyle/>
          <a:p>
            <a:pPr>
              <a:lnSpc>
                <a:spcPct val="60000"/>
              </a:lnSpc>
            </a:pPr>
            <a:r>
              <a:rPr lang="en-US" sz="2800" dirty="0" smtClean="0">
                <a:solidFill>
                  <a:schemeClr val="accent1">
                    <a:lumMod val="40000"/>
                    <a:lumOff val="60000"/>
                  </a:schemeClr>
                </a:solidFill>
              </a:rPr>
              <a:t>Accessibility: web-based platform for modeling, decision making, &amp; disseminating results.</a:t>
            </a:r>
            <a:endParaRPr lang="en-US" sz="2800" dirty="0">
              <a:solidFill>
                <a:schemeClr val="accent1">
                  <a:lumMod val="40000"/>
                  <a:lumOff val="60000"/>
                </a:schemeClr>
              </a:solidFill>
            </a:endParaRPr>
          </a:p>
        </p:txBody>
      </p:sp>
    </p:spTree>
    <p:extLst>
      <p:ext uri="{BB962C8B-B14F-4D97-AF65-F5344CB8AC3E}">
        <p14:creationId xmlns:p14="http://schemas.microsoft.com/office/powerpoint/2010/main" val="40921877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046845" cy="718399"/>
          </a:xfrm>
        </p:spPr>
        <p:txBody>
          <a:bodyPr/>
          <a:lstStyle/>
          <a:p>
            <a:pPr algn="ctr">
              <a:lnSpc>
                <a:spcPct val="60000"/>
              </a:lnSpc>
            </a:pPr>
            <a:r>
              <a:rPr lang="en-US" sz="2800" dirty="0" smtClean="0">
                <a:solidFill>
                  <a:schemeClr val="accent1">
                    <a:lumMod val="40000"/>
                    <a:lumOff val="60000"/>
                  </a:schemeClr>
                </a:solidFill>
              </a:rPr>
              <a:t>User-Friendly Web </a:t>
            </a:r>
            <a:r>
              <a:rPr lang="en-US" sz="2800" dirty="0">
                <a:solidFill>
                  <a:schemeClr val="accent1">
                    <a:lumMod val="40000"/>
                    <a:lumOff val="60000"/>
                  </a:schemeClr>
                </a:solidFill>
              </a:rPr>
              <a:t>T</a:t>
            </a:r>
            <a:r>
              <a:rPr lang="en-US" sz="2800" dirty="0" smtClean="0">
                <a:solidFill>
                  <a:schemeClr val="accent1">
                    <a:lumMod val="40000"/>
                    <a:lumOff val="60000"/>
                  </a:schemeClr>
                </a:solidFill>
              </a:rPr>
              <a:t>ool for Salmon Vulnerability Assessment</a:t>
            </a:r>
            <a:endParaRPr lang="en-US" sz="2800" dirty="0">
              <a:solidFill>
                <a:schemeClr val="accent1">
                  <a:lumMod val="40000"/>
                  <a:lumOff val="60000"/>
                </a:scheme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13" y="567791"/>
            <a:ext cx="9056685" cy="5865282"/>
          </a:xfrm>
          <a:prstGeom prst="rect">
            <a:avLst/>
          </a:prstGeom>
        </p:spPr>
      </p:pic>
      <p:sp>
        <p:nvSpPr>
          <p:cNvPr id="8" name="Rectangle 7"/>
          <p:cNvSpPr/>
          <p:nvPr/>
        </p:nvSpPr>
        <p:spPr>
          <a:xfrm>
            <a:off x="155864" y="898077"/>
            <a:ext cx="2327563" cy="20217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4913" y="3500432"/>
            <a:ext cx="2085223" cy="2677656"/>
          </a:xfrm>
          <a:prstGeom prst="rect">
            <a:avLst/>
          </a:prstGeom>
          <a:noFill/>
        </p:spPr>
        <p:txBody>
          <a:bodyPr wrap="square" rtlCol="0">
            <a:spAutoFit/>
          </a:bodyPr>
          <a:lstStyle/>
          <a:p>
            <a:r>
              <a:rPr lang="en-US" sz="2400" dirty="0" smtClean="0">
                <a:solidFill>
                  <a:schemeClr val="bg1"/>
                </a:solidFill>
              </a:rPr>
              <a:t>Users can specify habitat, climate, genetic and demographic data to use in the CCVA</a:t>
            </a:r>
            <a:endParaRPr lang="en-US" sz="2400" dirty="0">
              <a:solidFill>
                <a:schemeClr val="bg1"/>
              </a:solidFill>
            </a:endParaRPr>
          </a:p>
        </p:txBody>
      </p:sp>
      <p:cxnSp>
        <p:nvCxnSpPr>
          <p:cNvPr id="11" name="Straight Arrow Connector 10"/>
          <p:cNvCxnSpPr/>
          <p:nvPr/>
        </p:nvCxnSpPr>
        <p:spPr>
          <a:xfrm flipV="1">
            <a:off x="795770" y="2919845"/>
            <a:ext cx="0" cy="72736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237018" y="5340928"/>
            <a:ext cx="1537855" cy="55071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390786" y="5457292"/>
            <a:ext cx="2085223" cy="830997"/>
          </a:xfrm>
          <a:prstGeom prst="rect">
            <a:avLst/>
          </a:prstGeom>
          <a:solidFill>
            <a:schemeClr val="tx1"/>
          </a:solidFill>
        </p:spPr>
        <p:txBody>
          <a:bodyPr wrap="square" rtlCol="0">
            <a:spAutoFit/>
          </a:bodyPr>
          <a:lstStyle/>
          <a:p>
            <a:r>
              <a:rPr lang="en-US" sz="2400" b="1" dirty="0" smtClean="0">
                <a:solidFill>
                  <a:schemeClr val="bg1"/>
                </a:solidFill>
              </a:rPr>
              <a:t>Vulnerable sub-drainages</a:t>
            </a:r>
            <a:endParaRPr lang="en-US" sz="2400" b="1" dirty="0">
              <a:solidFill>
                <a:schemeClr val="bg1"/>
              </a:solidFill>
            </a:endParaRPr>
          </a:p>
        </p:txBody>
      </p:sp>
      <p:sp>
        <p:nvSpPr>
          <p:cNvPr id="2" name="TextBox 1"/>
          <p:cNvSpPr txBox="1"/>
          <p:nvPr/>
        </p:nvSpPr>
        <p:spPr>
          <a:xfrm>
            <a:off x="201988" y="1059892"/>
            <a:ext cx="1928148" cy="1569660"/>
          </a:xfrm>
          <a:prstGeom prst="rect">
            <a:avLst/>
          </a:prstGeom>
          <a:noFill/>
        </p:spPr>
        <p:txBody>
          <a:bodyPr wrap="square" rtlCol="0">
            <a:spAutoFit/>
          </a:bodyPr>
          <a:lstStyle/>
          <a:p>
            <a:r>
              <a:rPr lang="en-US" sz="2400" b="1" dirty="0" smtClean="0">
                <a:solidFill>
                  <a:srgbClr val="FFFF00"/>
                </a:solidFill>
              </a:rPr>
              <a:t>Habitat</a:t>
            </a:r>
          </a:p>
          <a:p>
            <a:r>
              <a:rPr lang="en-US" sz="2400" b="1" dirty="0" smtClean="0">
                <a:solidFill>
                  <a:srgbClr val="FFFF00"/>
                </a:solidFill>
              </a:rPr>
              <a:t>Climate</a:t>
            </a:r>
          </a:p>
          <a:p>
            <a:r>
              <a:rPr lang="en-US" sz="2400" b="1" dirty="0" smtClean="0">
                <a:solidFill>
                  <a:srgbClr val="FFFF00"/>
                </a:solidFill>
              </a:rPr>
              <a:t>Genetic </a:t>
            </a:r>
          </a:p>
          <a:p>
            <a:r>
              <a:rPr lang="en-US" sz="2400" b="1" dirty="0" smtClean="0">
                <a:solidFill>
                  <a:srgbClr val="FFFF00"/>
                </a:solidFill>
              </a:rPr>
              <a:t>Demographic</a:t>
            </a:r>
            <a:endParaRPr lang="en-US" sz="2400" b="1" dirty="0">
              <a:solidFill>
                <a:srgbClr val="FFFF00"/>
              </a:solidFill>
            </a:endParaRPr>
          </a:p>
        </p:txBody>
      </p:sp>
    </p:spTree>
    <p:extLst>
      <p:ext uri="{BB962C8B-B14F-4D97-AF65-F5344CB8AC3E}">
        <p14:creationId xmlns:p14="http://schemas.microsoft.com/office/powerpoint/2010/main" val="30405878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5" y="-54864"/>
            <a:ext cx="9010650" cy="704722"/>
          </a:xfrm>
        </p:spPr>
        <p:txBody>
          <a:bodyPr/>
          <a:lstStyle/>
          <a:p>
            <a:r>
              <a:rPr lang="en-US" dirty="0" smtClean="0">
                <a:solidFill>
                  <a:schemeClr val="accent1">
                    <a:lumMod val="40000"/>
                    <a:lumOff val="60000"/>
                  </a:schemeClr>
                </a:solidFill>
              </a:rPr>
              <a:t>Year 1 Overarching Questions</a:t>
            </a:r>
            <a:endParaRPr lang="en-US" dirty="0">
              <a:solidFill>
                <a:schemeClr val="accent1">
                  <a:lumMod val="40000"/>
                  <a:lumOff val="60000"/>
                </a:schemeClr>
              </a:solidFill>
            </a:endParaRPr>
          </a:p>
        </p:txBody>
      </p:sp>
      <p:sp>
        <p:nvSpPr>
          <p:cNvPr id="3" name="Content Placeholder 2"/>
          <p:cNvSpPr>
            <a:spLocks noGrp="1"/>
          </p:cNvSpPr>
          <p:nvPr>
            <p:ph idx="1"/>
          </p:nvPr>
        </p:nvSpPr>
        <p:spPr>
          <a:xfrm>
            <a:off x="66675" y="649858"/>
            <a:ext cx="9010650" cy="5878958"/>
          </a:xfrm>
        </p:spPr>
        <p:txBody>
          <a:bodyPr>
            <a:noAutofit/>
          </a:bodyPr>
          <a:lstStyle/>
          <a:p>
            <a:pPr marL="0" indent="0">
              <a:lnSpc>
                <a:spcPct val="70000"/>
              </a:lnSpc>
              <a:buNone/>
            </a:pPr>
            <a:r>
              <a:rPr lang="en-US" dirty="0" smtClean="0">
                <a:solidFill>
                  <a:schemeClr val="bg1">
                    <a:lumMod val="65000"/>
                  </a:schemeClr>
                </a:solidFill>
              </a:rPr>
              <a:t>How can we improve CCVAs and decision support tools for conservation decision-making (Wade et al. in prep)?</a:t>
            </a:r>
          </a:p>
          <a:p>
            <a:pPr marL="0" indent="0">
              <a:lnSpc>
                <a:spcPct val="70000"/>
              </a:lnSpc>
              <a:buNone/>
            </a:pPr>
            <a:endParaRPr lang="en-US" dirty="0" smtClean="0"/>
          </a:p>
          <a:p>
            <a:pPr marL="0" indent="0">
              <a:lnSpc>
                <a:spcPct val="70000"/>
              </a:lnSpc>
              <a:buNone/>
            </a:pPr>
            <a:endParaRPr lang="en-US" dirty="0"/>
          </a:p>
          <a:p>
            <a:pPr marL="0" indent="0">
              <a:lnSpc>
                <a:spcPct val="70000"/>
              </a:lnSpc>
              <a:buNone/>
            </a:pPr>
            <a:r>
              <a:rPr lang="en-US" dirty="0" smtClean="0">
                <a:solidFill>
                  <a:schemeClr val="bg1">
                    <a:lumMod val="95000"/>
                  </a:schemeClr>
                </a:solidFill>
              </a:rPr>
              <a:t>Are </a:t>
            </a:r>
            <a:r>
              <a:rPr lang="en-US" dirty="0">
                <a:solidFill>
                  <a:schemeClr val="bg1">
                    <a:lumMod val="95000"/>
                  </a:schemeClr>
                </a:solidFill>
              </a:rPr>
              <a:t>environmental variables correlated with genetic </a:t>
            </a:r>
            <a:r>
              <a:rPr lang="en-US" dirty="0" smtClean="0">
                <a:solidFill>
                  <a:schemeClr val="bg1">
                    <a:lumMod val="95000"/>
                  </a:schemeClr>
                </a:solidFill>
              </a:rPr>
              <a:t>diversity in steelhead and </a:t>
            </a:r>
            <a:r>
              <a:rPr lang="en-US" dirty="0">
                <a:solidFill>
                  <a:schemeClr val="bg1">
                    <a:lumMod val="95000"/>
                  </a:schemeClr>
                </a:solidFill>
              </a:rPr>
              <a:t>bull trout </a:t>
            </a:r>
            <a:r>
              <a:rPr lang="en-US" dirty="0" smtClean="0">
                <a:solidFill>
                  <a:schemeClr val="bg1">
                    <a:lumMod val="95000"/>
                  </a:schemeClr>
                </a:solidFill>
              </a:rPr>
              <a:t>(Hand et al. in review; Kovach </a:t>
            </a:r>
            <a:r>
              <a:rPr lang="en-US" dirty="0">
                <a:solidFill>
                  <a:schemeClr val="bg1">
                    <a:lumMod val="95000"/>
                  </a:schemeClr>
                </a:solidFill>
              </a:rPr>
              <a:t>et al. in press)?</a:t>
            </a:r>
          </a:p>
          <a:p>
            <a:pPr marL="0" indent="0">
              <a:lnSpc>
                <a:spcPct val="70000"/>
              </a:lnSpc>
              <a:buNone/>
            </a:pPr>
            <a:endParaRPr lang="en-US" dirty="0" smtClean="0">
              <a:solidFill>
                <a:schemeClr val="bg1">
                  <a:lumMod val="50000"/>
                </a:schemeClr>
              </a:solidFill>
            </a:endParaRPr>
          </a:p>
          <a:p>
            <a:pPr marL="0" indent="0">
              <a:lnSpc>
                <a:spcPct val="70000"/>
              </a:lnSpc>
              <a:buNone/>
            </a:pPr>
            <a:endParaRPr lang="en-US" dirty="0" smtClean="0">
              <a:solidFill>
                <a:schemeClr val="bg1">
                  <a:lumMod val="50000"/>
                </a:schemeClr>
              </a:solidFill>
            </a:endParaRPr>
          </a:p>
          <a:p>
            <a:pPr marL="0" indent="0">
              <a:lnSpc>
                <a:spcPct val="70000"/>
              </a:lnSpc>
              <a:buNone/>
            </a:pPr>
            <a:endParaRPr lang="en-US" dirty="0">
              <a:solidFill>
                <a:schemeClr val="bg1">
                  <a:lumMod val="50000"/>
                </a:schemeClr>
              </a:solidFill>
            </a:endParaRPr>
          </a:p>
          <a:p>
            <a:pPr marL="0" indent="0">
              <a:lnSpc>
                <a:spcPct val="70000"/>
              </a:lnSpc>
              <a:buNone/>
            </a:pPr>
            <a:endParaRPr lang="en-US" dirty="0" smtClean="0">
              <a:solidFill>
                <a:schemeClr val="bg1">
                  <a:lumMod val="50000"/>
                </a:schemeClr>
              </a:solidFill>
            </a:endParaRPr>
          </a:p>
          <a:p>
            <a:pPr marL="0" indent="0">
              <a:lnSpc>
                <a:spcPct val="70000"/>
              </a:lnSpc>
              <a:buNone/>
            </a:pPr>
            <a:r>
              <a:rPr lang="en-US" dirty="0" smtClean="0">
                <a:solidFill>
                  <a:schemeClr val="bg1">
                    <a:lumMod val="50000"/>
                  </a:schemeClr>
                </a:solidFill>
              </a:rPr>
              <a:t>How does use of different </a:t>
            </a:r>
            <a:r>
              <a:rPr lang="en-US" dirty="0">
                <a:solidFill>
                  <a:schemeClr val="bg1">
                    <a:lumMod val="50000"/>
                  </a:schemeClr>
                </a:solidFill>
              </a:rPr>
              <a:t>data </a:t>
            </a:r>
            <a:r>
              <a:rPr lang="en-US" dirty="0" smtClean="0">
                <a:solidFill>
                  <a:schemeClr val="bg1">
                    <a:lumMod val="50000"/>
                  </a:schemeClr>
                </a:solidFill>
              </a:rPr>
              <a:t>types (environmental</a:t>
            </a:r>
            <a:r>
              <a:rPr lang="en-US" dirty="0">
                <a:solidFill>
                  <a:schemeClr val="bg1">
                    <a:lumMod val="50000"/>
                  </a:schemeClr>
                </a:solidFill>
              </a:rPr>
              <a:t>, demographic and genetic</a:t>
            </a:r>
            <a:r>
              <a:rPr lang="en-US" dirty="0" smtClean="0">
                <a:solidFill>
                  <a:schemeClr val="bg1">
                    <a:lumMod val="50000"/>
                  </a:schemeClr>
                </a:solidFill>
              </a:rPr>
              <a:t>) change CCVA results (Wade, Hand et al. in prep)?</a:t>
            </a:r>
          </a:p>
          <a:p>
            <a:pPr>
              <a:lnSpc>
                <a:spcPct val="70000"/>
              </a:lnSpc>
            </a:pPr>
            <a:endParaRPr lang="en-US" dirty="0"/>
          </a:p>
          <a:p>
            <a:pPr>
              <a:lnSpc>
                <a:spcPct val="70000"/>
              </a:lnSpc>
            </a:pPr>
            <a:endParaRPr lang="en-US" dirty="0" smtClean="0"/>
          </a:p>
          <a:p>
            <a:pPr>
              <a:lnSpc>
                <a:spcPct val="70000"/>
              </a:lnSpc>
            </a:pPr>
            <a:endParaRPr lang="en-US" dirty="0" smtClean="0"/>
          </a:p>
          <a:p>
            <a:pPr>
              <a:lnSpc>
                <a:spcPct val="70000"/>
              </a:lnSpc>
            </a:pPr>
            <a:endParaRPr lang="en-US" dirty="0" smtClean="0"/>
          </a:p>
          <a:p>
            <a:pPr>
              <a:lnSpc>
                <a:spcPct val="70000"/>
              </a:lnSpc>
            </a:pPr>
            <a:endParaRPr lang="en-US" dirty="0"/>
          </a:p>
        </p:txBody>
      </p:sp>
    </p:spTree>
    <p:extLst>
      <p:ext uri="{BB962C8B-B14F-4D97-AF65-F5344CB8AC3E}">
        <p14:creationId xmlns:p14="http://schemas.microsoft.com/office/powerpoint/2010/main" val="20560170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30267</TotalTime>
  <Words>2363</Words>
  <Application>Microsoft Office PowerPoint</Application>
  <PresentationFormat>On-screen Show (4:3)</PresentationFormat>
  <Paragraphs>254</Paragraphs>
  <Slides>25</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Calibri-Italic</vt:lpstr>
      <vt:lpstr>Cambria</vt:lpstr>
      <vt:lpstr>Times New Roman</vt:lpstr>
      <vt:lpstr>Office Theme</vt:lpstr>
      <vt:lpstr>Projecting Effects of Climate Change  on River Habitats and Salmonid Fishes:     Integrating Remote Sensing, Genomics, and Demography  to Inform Conservation Brian Hand &amp; Gordon Luikart – April 23rd, 2015</vt:lpstr>
      <vt:lpstr>PowerPoint Presentation</vt:lpstr>
      <vt:lpstr>PowerPoint Presentation</vt:lpstr>
      <vt:lpstr>PowerPoint Presentation</vt:lpstr>
      <vt:lpstr>Year 1 Overarching Questions</vt:lpstr>
      <vt:lpstr>We provided a conceptual framework for conducting climate change vulnerability assessments (CCVAs) to improve scientific rigor (Wade et al. in prep).</vt:lpstr>
      <vt:lpstr>Accessibility: web-based platform for modeling, decision making, &amp; disseminating results.</vt:lpstr>
      <vt:lpstr>User-Friendly Web Tool for Salmon Vulnerability Assessment</vt:lpstr>
      <vt:lpstr>Year 1 Overarching Questions</vt:lpstr>
      <vt:lpstr>Methods: Many populations (N = 79) in 5 “replicate” study areas with many gene markers (N = 180 SNPs) were modeled. </vt:lpstr>
      <vt:lpstr>Climate variables (winter precip.) were strongly correlated with steelhead genetic diversity!  </vt:lpstr>
      <vt:lpstr>Climate and habitat variables (temperature) were correlated with bull trout genetic diversity in 130 populations in 24 study areas. </vt:lpstr>
      <vt:lpstr>Year 1 Overarching Questions</vt:lpstr>
      <vt:lpstr>PowerPoint Presentation</vt:lpstr>
      <vt:lpstr>Year 1 Overarching Questions – Major Outcomes</vt:lpstr>
      <vt:lpstr>Future &amp; other research</vt:lpstr>
      <vt:lpstr>Thanks! </vt:lpstr>
      <vt:lpstr>PowerPoint Presentation</vt:lpstr>
      <vt:lpstr>PowerPoint Presentation</vt:lpstr>
      <vt:lpstr>PowerPoint Presentation</vt:lpstr>
      <vt:lpstr>PowerPoint Presentation</vt:lpstr>
      <vt:lpstr>How can we improve CCVAs and decision support for  conservation decision-making (Wade et al. in prep)?</vt:lpstr>
      <vt:lpstr>Year 1 Overarching Questions – Major Outcomes</vt:lpstr>
      <vt:lpstr>Summary Conclusions</vt:lpstr>
      <vt:lpstr>The greatest challenges: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hand</dc:creator>
  <cp:lastModifiedBy>brian hand</cp:lastModifiedBy>
  <cp:revision>352</cp:revision>
  <cp:lastPrinted>2015-01-16T23:07:06Z</cp:lastPrinted>
  <dcterms:created xsi:type="dcterms:W3CDTF">2014-11-17T20:20:11Z</dcterms:created>
  <dcterms:modified xsi:type="dcterms:W3CDTF">2015-04-23T11:35:04Z</dcterms:modified>
</cp:coreProperties>
</file>